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pptx" ContentType="application/vnd.openxmlformats-officedocument.presentationml.presentation"/>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0" r:id="rId1"/>
  </p:sldMasterIdLst>
  <p:notesMasterIdLst>
    <p:notesMasterId r:id="rId36"/>
  </p:notesMasterIdLst>
  <p:sldIdLst>
    <p:sldId id="256" r:id="rId2"/>
    <p:sldId id="364" r:id="rId3"/>
    <p:sldId id="366" r:id="rId4"/>
    <p:sldId id="362" r:id="rId5"/>
    <p:sldId id="358" r:id="rId6"/>
    <p:sldId id="368" r:id="rId7"/>
    <p:sldId id="374" r:id="rId8"/>
    <p:sldId id="346" r:id="rId9"/>
    <p:sldId id="347" r:id="rId10"/>
    <p:sldId id="353" r:id="rId11"/>
    <p:sldId id="351" r:id="rId12"/>
    <p:sldId id="333" r:id="rId13"/>
    <p:sldId id="334" r:id="rId14"/>
    <p:sldId id="365" r:id="rId15"/>
    <p:sldId id="372" r:id="rId16"/>
    <p:sldId id="373" r:id="rId17"/>
    <p:sldId id="336" r:id="rId18"/>
    <p:sldId id="337" r:id="rId19"/>
    <p:sldId id="293" r:id="rId20"/>
    <p:sldId id="303" r:id="rId21"/>
    <p:sldId id="376" r:id="rId22"/>
    <p:sldId id="342" r:id="rId23"/>
    <p:sldId id="352" r:id="rId24"/>
    <p:sldId id="354" r:id="rId25"/>
    <p:sldId id="363" r:id="rId26"/>
    <p:sldId id="343" r:id="rId27"/>
    <p:sldId id="367" r:id="rId28"/>
    <p:sldId id="278" r:id="rId29"/>
    <p:sldId id="356" r:id="rId30"/>
    <p:sldId id="357" r:id="rId31"/>
    <p:sldId id="375" r:id="rId32"/>
    <p:sldId id="377" r:id="rId33"/>
    <p:sldId id="340" r:id="rId34"/>
    <p:sldId id="360" r:id="rId35"/>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福尾 忠彦" initials="福尾" lastIdx="2" clrIdx="0">
    <p:extLst>
      <p:ext uri="{19B8F6BF-5375-455C-9EA6-DF929625EA0E}">
        <p15:presenceInfo xmlns:p15="http://schemas.microsoft.com/office/powerpoint/2012/main" userId="f6d50f5ed057f67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40" autoAdjust="0"/>
    <p:restoredTop sz="94684" autoAdjust="0"/>
  </p:normalViewPr>
  <p:slideViewPr>
    <p:cSldViewPr>
      <p:cViewPr varScale="1">
        <p:scale>
          <a:sx n="120" d="100"/>
          <a:sy n="120" d="100"/>
        </p:scale>
        <p:origin x="1320"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61F0B0-624A-4B5A-A344-9E9F57556EDD}" type="datetimeFigureOut">
              <a:rPr kumimoji="1" lang="ja-JP" altLang="en-US" smtClean="0"/>
              <a:pPr/>
              <a:t>2023/7/29</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7CEFF5-9906-43F6-A35C-1575CEFD21A0}" type="slidenum">
              <a:rPr kumimoji="1" lang="ja-JP" altLang="en-US" smtClean="0"/>
              <a:pPr/>
              <a:t>‹#›</a:t>
            </a:fld>
            <a:endParaRPr kumimoji="1" lang="ja-JP" altLang="en-US"/>
          </a:p>
        </p:txBody>
      </p:sp>
    </p:spTree>
    <p:extLst>
      <p:ext uri="{BB962C8B-B14F-4D97-AF65-F5344CB8AC3E}">
        <p14:creationId xmlns:p14="http://schemas.microsoft.com/office/powerpoint/2010/main" val="346228795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A7CEFF5-9906-43F6-A35C-1575CEFD21A0}" type="slidenum">
              <a:rPr kumimoji="1" lang="ja-JP" altLang="en-US" smtClean="0"/>
              <a:pPr/>
              <a:t>1</a:t>
            </a:fld>
            <a:endParaRPr kumimoji="1" lang="ja-JP" altLang="en-US"/>
          </a:p>
        </p:txBody>
      </p:sp>
    </p:spTree>
    <p:extLst>
      <p:ext uri="{BB962C8B-B14F-4D97-AF65-F5344CB8AC3E}">
        <p14:creationId xmlns:p14="http://schemas.microsoft.com/office/powerpoint/2010/main" val="3513816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A7CEFF5-9906-43F6-A35C-1575CEFD21A0}" type="slidenum">
              <a:rPr kumimoji="1" lang="ja-JP" altLang="en-US" smtClean="0"/>
              <a:pPr/>
              <a:t>4</a:t>
            </a:fld>
            <a:endParaRPr kumimoji="1" lang="ja-JP" altLang="en-US"/>
          </a:p>
        </p:txBody>
      </p:sp>
    </p:spTree>
    <p:extLst>
      <p:ext uri="{BB962C8B-B14F-4D97-AF65-F5344CB8AC3E}">
        <p14:creationId xmlns:p14="http://schemas.microsoft.com/office/powerpoint/2010/main" val="3088777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A7CEFF5-9906-43F6-A35C-1575CEFD21A0}" type="slidenum">
              <a:rPr kumimoji="1" lang="ja-JP" altLang="en-US" smtClean="0"/>
              <a:pPr/>
              <a:t>5</a:t>
            </a:fld>
            <a:endParaRPr kumimoji="1" lang="ja-JP" altLang="en-US"/>
          </a:p>
        </p:txBody>
      </p:sp>
    </p:spTree>
    <p:extLst>
      <p:ext uri="{BB962C8B-B14F-4D97-AF65-F5344CB8AC3E}">
        <p14:creationId xmlns:p14="http://schemas.microsoft.com/office/powerpoint/2010/main" val="415804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FE31C07F-75A1-435F-8767-76F97097B251}" type="datetimeFigureOut">
              <a:rPr kumimoji="1" lang="ja-JP" altLang="en-US" smtClean="0"/>
              <a:pPr/>
              <a:t>2023/7/29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2695729-8C26-4298-A200-66E3F732ACD0}" type="slidenum">
              <a:rPr kumimoji="1" lang="ja-JP" altLang="en-US" smtClean="0"/>
              <a:pPr/>
              <a:t>‹#›</a:t>
            </a:fld>
            <a:endParaRPr kumimoji="1" lang="ja-JP" altLang="en-US"/>
          </a:p>
        </p:txBody>
      </p:sp>
    </p:spTree>
    <p:extLst>
      <p:ext uri="{BB962C8B-B14F-4D97-AF65-F5344CB8AC3E}">
        <p14:creationId xmlns:p14="http://schemas.microsoft.com/office/powerpoint/2010/main" val="1717045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E31C07F-75A1-435F-8767-76F97097B251}" type="datetimeFigureOut">
              <a:rPr kumimoji="1" lang="ja-JP" altLang="en-US" smtClean="0"/>
              <a:pPr/>
              <a:t>2023/7/29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2695729-8C26-4298-A200-66E3F732ACD0}" type="slidenum">
              <a:rPr kumimoji="1" lang="ja-JP" altLang="en-US" smtClean="0"/>
              <a:pPr/>
              <a:t>‹#›</a:t>
            </a:fld>
            <a:endParaRPr kumimoji="1" lang="ja-JP" altLang="en-US"/>
          </a:p>
        </p:txBody>
      </p:sp>
    </p:spTree>
    <p:extLst>
      <p:ext uri="{BB962C8B-B14F-4D97-AF65-F5344CB8AC3E}">
        <p14:creationId xmlns:p14="http://schemas.microsoft.com/office/powerpoint/2010/main" val="3870164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E31C07F-75A1-435F-8767-76F97097B251}" type="datetimeFigureOut">
              <a:rPr kumimoji="1" lang="ja-JP" altLang="en-US" smtClean="0"/>
              <a:pPr/>
              <a:t>2023/7/29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2695729-8C26-4298-A200-66E3F732ACD0}" type="slidenum">
              <a:rPr kumimoji="1" lang="ja-JP" altLang="en-US" smtClean="0"/>
              <a:pPr/>
              <a:t>‹#›</a:t>
            </a:fld>
            <a:endParaRPr kumimoji="1" lang="ja-JP" altLang="en-US"/>
          </a:p>
        </p:txBody>
      </p:sp>
    </p:spTree>
    <p:extLst>
      <p:ext uri="{BB962C8B-B14F-4D97-AF65-F5344CB8AC3E}">
        <p14:creationId xmlns:p14="http://schemas.microsoft.com/office/powerpoint/2010/main" val="4164730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E31C07F-75A1-435F-8767-76F97097B251}" type="datetimeFigureOut">
              <a:rPr kumimoji="1" lang="ja-JP" altLang="en-US" smtClean="0"/>
              <a:pPr/>
              <a:t>2023/7/29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2695729-8C26-4298-A200-66E3F732ACD0}" type="slidenum">
              <a:rPr kumimoji="1" lang="ja-JP" altLang="en-US" smtClean="0"/>
              <a:pPr/>
              <a:t>‹#›</a:t>
            </a:fld>
            <a:endParaRPr kumimoji="1" lang="ja-JP" altLang="en-US"/>
          </a:p>
        </p:txBody>
      </p:sp>
    </p:spTree>
    <p:extLst>
      <p:ext uri="{BB962C8B-B14F-4D97-AF65-F5344CB8AC3E}">
        <p14:creationId xmlns:p14="http://schemas.microsoft.com/office/powerpoint/2010/main" val="3877201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E31C07F-75A1-435F-8767-76F97097B251}" type="datetimeFigureOut">
              <a:rPr kumimoji="1" lang="ja-JP" altLang="en-US" smtClean="0"/>
              <a:pPr/>
              <a:t>2023/7/29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2695729-8C26-4298-A200-66E3F732ACD0}" type="slidenum">
              <a:rPr kumimoji="1" lang="ja-JP" altLang="en-US" smtClean="0"/>
              <a:pPr/>
              <a:t>‹#›</a:t>
            </a:fld>
            <a:endParaRPr kumimoji="1" lang="ja-JP" altLang="en-US"/>
          </a:p>
        </p:txBody>
      </p:sp>
    </p:spTree>
    <p:extLst>
      <p:ext uri="{BB962C8B-B14F-4D97-AF65-F5344CB8AC3E}">
        <p14:creationId xmlns:p14="http://schemas.microsoft.com/office/powerpoint/2010/main" val="3543106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E31C07F-75A1-435F-8767-76F97097B251}" type="datetimeFigureOut">
              <a:rPr kumimoji="1" lang="ja-JP" altLang="en-US" smtClean="0"/>
              <a:pPr/>
              <a:t>2023/7/29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2695729-8C26-4298-A200-66E3F732ACD0}" type="slidenum">
              <a:rPr kumimoji="1" lang="ja-JP" altLang="en-US" smtClean="0"/>
              <a:pPr/>
              <a:t>‹#›</a:t>
            </a:fld>
            <a:endParaRPr kumimoji="1" lang="ja-JP" altLang="en-US"/>
          </a:p>
        </p:txBody>
      </p:sp>
    </p:spTree>
    <p:extLst>
      <p:ext uri="{BB962C8B-B14F-4D97-AF65-F5344CB8AC3E}">
        <p14:creationId xmlns:p14="http://schemas.microsoft.com/office/powerpoint/2010/main" val="1885809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FE31C07F-75A1-435F-8767-76F97097B251}" type="datetimeFigureOut">
              <a:rPr kumimoji="1" lang="ja-JP" altLang="en-US" smtClean="0"/>
              <a:pPr/>
              <a:t>2023/7/29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2695729-8C26-4298-A200-66E3F732ACD0}" type="slidenum">
              <a:rPr kumimoji="1" lang="ja-JP" altLang="en-US" smtClean="0"/>
              <a:pPr/>
              <a:t>‹#›</a:t>
            </a:fld>
            <a:endParaRPr kumimoji="1" lang="ja-JP" altLang="en-US"/>
          </a:p>
        </p:txBody>
      </p:sp>
    </p:spTree>
    <p:extLst>
      <p:ext uri="{BB962C8B-B14F-4D97-AF65-F5344CB8AC3E}">
        <p14:creationId xmlns:p14="http://schemas.microsoft.com/office/powerpoint/2010/main" val="3990015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E31C07F-75A1-435F-8767-76F97097B251}" type="datetimeFigureOut">
              <a:rPr kumimoji="1" lang="ja-JP" altLang="en-US" smtClean="0"/>
              <a:pPr/>
              <a:t>2023/7/29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2695729-8C26-4298-A200-66E3F732ACD0}" type="slidenum">
              <a:rPr kumimoji="1" lang="ja-JP" altLang="en-US" smtClean="0"/>
              <a:pPr/>
              <a:t>‹#›</a:t>
            </a:fld>
            <a:endParaRPr kumimoji="1" lang="ja-JP" altLang="en-US"/>
          </a:p>
        </p:txBody>
      </p:sp>
    </p:spTree>
    <p:extLst>
      <p:ext uri="{BB962C8B-B14F-4D97-AF65-F5344CB8AC3E}">
        <p14:creationId xmlns:p14="http://schemas.microsoft.com/office/powerpoint/2010/main" val="3523747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E31C07F-75A1-435F-8767-76F97097B251}" type="datetimeFigureOut">
              <a:rPr kumimoji="1" lang="ja-JP" altLang="en-US" smtClean="0"/>
              <a:pPr/>
              <a:t>2023/7/29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2695729-8C26-4298-A200-66E3F732ACD0}" type="slidenum">
              <a:rPr kumimoji="1" lang="ja-JP" altLang="en-US" smtClean="0"/>
              <a:pPr/>
              <a:t>‹#›</a:t>
            </a:fld>
            <a:endParaRPr kumimoji="1" lang="ja-JP" altLang="en-US"/>
          </a:p>
        </p:txBody>
      </p:sp>
    </p:spTree>
    <p:extLst>
      <p:ext uri="{BB962C8B-B14F-4D97-AF65-F5344CB8AC3E}">
        <p14:creationId xmlns:p14="http://schemas.microsoft.com/office/powerpoint/2010/main" val="2891629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E31C07F-75A1-435F-8767-76F97097B251}" type="datetimeFigureOut">
              <a:rPr kumimoji="1" lang="ja-JP" altLang="en-US" smtClean="0"/>
              <a:pPr/>
              <a:t>2023/7/29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2695729-8C26-4298-A200-66E3F732ACD0}" type="slidenum">
              <a:rPr kumimoji="1" lang="ja-JP" altLang="en-US" smtClean="0"/>
              <a:pPr/>
              <a:t>‹#›</a:t>
            </a:fld>
            <a:endParaRPr kumimoji="1" lang="ja-JP" altLang="en-US"/>
          </a:p>
        </p:txBody>
      </p:sp>
    </p:spTree>
    <p:extLst>
      <p:ext uri="{BB962C8B-B14F-4D97-AF65-F5344CB8AC3E}">
        <p14:creationId xmlns:p14="http://schemas.microsoft.com/office/powerpoint/2010/main" val="3336671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E31C07F-75A1-435F-8767-76F97097B251}" type="datetimeFigureOut">
              <a:rPr kumimoji="1" lang="ja-JP" altLang="en-US" smtClean="0"/>
              <a:pPr/>
              <a:t>2023/7/29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2695729-8C26-4298-A200-66E3F732ACD0}" type="slidenum">
              <a:rPr kumimoji="1" lang="ja-JP" altLang="en-US" smtClean="0"/>
              <a:pPr/>
              <a:t>‹#›</a:t>
            </a:fld>
            <a:endParaRPr kumimoji="1" lang="ja-JP" altLang="en-US"/>
          </a:p>
        </p:txBody>
      </p:sp>
    </p:spTree>
    <p:extLst>
      <p:ext uri="{BB962C8B-B14F-4D97-AF65-F5344CB8AC3E}">
        <p14:creationId xmlns:p14="http://schemas.microsoft.com/office/powerpoint/2010/main" val="2901938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E31C07F-75A1-435F-8767-76F97097B251}" type="datetimeFigureOut">
              <a:rPr kumimoji="1" lang="ja-JP" altLang="en-US" smtClean="0"/>
              <a:pPr/>
              <a:t>2023/7/29</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2695729-8C26-4298-A200-66E3F732ACD0}" type="slidenum">
              <a:rPr kumimoji="1" lang="ja-JP" altLang="en-US" smtClean="0"/>
              <a:pPr/>
              <a:t>‹#›</a:t>
            </a:fld>
            <a:endParaRPr kumimoji="1" lang="ja-JP" altLang="en-US"/>
          </a:p>
        </p:txBody>
      </p:sp>
    </p:spTree>
    <p:extLst>
      <p:ext uri="{BB962C8B-B14F-4D97-AF65-F5344CB8AC3E}">
        <p14:creationId xmlns:p14="http://schemas.microsoft.com/office/powerpoint/2010/main" val="3241495487"/>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package" Target="../embeddings/Microsoft_PowerPoint_Presentation.pptx"/><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narajhm.jimdo.com/"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4473609" y="5984500"/>
            <a:ext cx="4669392" cy="461665"/>
          </a:xfrm>
          <a:prstGeom prst="rect">
            <a:avLst/>
          </a:prstGeom>
          <a:noFill/>
        </p:spPr>
        <p:txBody>
          <a:bodyPr wrap="square" rtlCol="0">
            <a:spAutoFit/>
          </a:bodyPr>
          <a:lstStyle/>
          <a:p>
            <a:r>
              <a:rPr kumimoji="1" lang="ja-JP" altLang="en-US" b="1" dirty="0">
                <a:latin typeface="+mn-ea"/>
              </a:rPr>
              <a:t>　</a:t>
            </a:r>
            <a:r>
              <a:rPr kumimoji="1" lang="ja-JP" altLang="en-US" b="1" dirty="0">
                <a:solidFill>
                  <a:srgbClr val="002060"/>
                </a:solidFill>
                <a:latin typeface="HG正楷書体-PRO" panose="03000600000000000000" pitchFamily="66" charset="-128"/>
                <a:ea typeface="HG正楷書体-PRO" panose="03000600000000000000" pitchFamily="66" charset="-128"/>
              </a:rPr>
              <a:t>奈良市退職教員　　</a:t>
            </a:r>
            <a:r>
              <a:rPr kumimoji="1" lang="ja-JP" altLang="en-US" sz="2400" b="1" dirty="0">
                <a:solidFill>
                  <a:srgbClr val="002060"/>
                </a:solidFill>
                <a:latin typeface="HG正楷書体-PRO" panose="03000600000000000000" pitchFamily="66" charset="-128"/>
                <a:ea typeface="HG正楷書体-PRO" panose="03000600000000000000" pitchFamily="66" charset="-128"/>
              </a:rPr>
              <a:t>福 尾 忠 彦</a:t>
            </a:r>
          </a:p>
        </p:txBody>
      </p:sp>
      <p:sp>
        <p:nvSpPr>
          <p:cNvPr id="6" name="テキスト ボックス 5"/>
          <p:cNvSpPr txBox="1"/>
          <p:nvPr/>
        </p:nvSpPr>
        <p:spPr>
          <a:xfrm>
            <a:off x="0" y="1730"/>
            <a:ext cx="6480305" cy="276999"/>
          </a:xfrm>
          <a:prstGeom prst="rect">
            <a:avLst/>
          </a:prstGeom>
          <a:noFill/>
        </p:spPr>
        <p:txBody>
          <a:bodyPr wrap="square" rtlCol="0">
            <a:spAutoFit/>
          </a:bodyPr>
          <a:lstStyle/>
          <a:p>
            <a:r>
              <a:rPr kumimoji="1" lang="ja-JP" altLang="en-US" sz="1200" b="1" dirty="0">
                <a:solidFill>
                  <a:schemeClr val="tx1">
                    <a:lumMod val="50000"/>
                    <a:lumOff val="50000"/>
                  </a:schemeClr>
                </a:solidFill>
                <a:ea typeface="ＤＦ平成明朝体W7" panose="02010609000101010101" pitchFamily="1" charset="-128"/>
              </a:rPr>
              <a:t>中学校　　数と式分科会　レポート</a:t>
            </a:r>
          </a:p>
        </p:txBody>
      </p:sp>
      <p:sp>
        <p:nvSpPr>
          <p:cNvPr id="7" name="テキスト ボックス 6"/>
          <p:cNvSpPr txBox="1"/>
          <p:nvPr/>
        </p:nvSpPr>
        <p:spPr>
          <a:xfrm>
            <a:off x="78422" y="1072473"/>
            <a:ext cx="9066550" cy="1107996"/>
          </a:xfrm>
          <a:prstGeom prst="rect">
            <a:avLst/>
          </a:prstGeom>
          <a:noFill/>
          <a:effectLst>
            <a:glow rad="228600">
              <a:schemeClr val="accent3">
                <a:satMod val="175000"/>
                <a:alpha val="40000"/>
              </a:schemeClr>
            </a:glow>
            <a:outerShdw blurRad="50800" dist="63500" dir="2700000" algn="tl" rotWithShape="0">
              <a:schemeClr val="bg2">
                <a:lumMod val="75000"/>
                <a:alpha val="40000"/>
              </a:schemeClr>
            </a:outerShdw>
          </a:effectLst>
        </p:spPr>
        <p:txBody>
          <a:bodyPr wrap="square" rtlCol="0">
            <a:spAutoFit/>
          </a:bodyPr>
          <a:lstStyle/>
          <a:p>
            <a:r>
              <a:rPr kumimoji="1" lang="ja-JP" altLang="en-US" sz="3200" b="1" dirty="0">
                <a:solidFill>
                  <a:srgbClr val="002060"/>
                </a:solidFill>
                <a:latin typeface="HG正楷書体-PRO" panose="03000600000000000000" pitchFamily="66" charset="-128"/>
                <a:ea typeface="ＤＦ平成明朝体W7" panose="02010609000101010101" pitchFamily="1" charset="-128"/>
              </a:rPr>
              <a:t>　　</a:t>
            </a:r>
            <a:r>
              <a:rPr kumimoji="1" lang="ja-JP" altLang="en-US" sz="6600" b="1" dirty="0">
                <a:solidFill>
                  <a:srgbClr val="002060"/>
                </a:solidFill>
                <a:effectLst>
                  <a:outerShdw blurRad="50800" dist="50800" dir="5400000" algn="ctr" rotWithShape="0">
                    <a:schemeClr val="tx2">
                      <a:lumMod val="50000"/>
                    </a:schemeClr>
                  </a:outerShdw>
                </a:effectLst>
                <a:latin typeface="HG正楷書体-PRO" panose="03000600000000000000" pitchFamily="66" charset="-128"/>
                <a:ea typeface="ＤＦ平成明朝体W7" panose="02010609000101010101" pitchFamily="1" charset="-128"/>
              </a:rPr>
              <a:t>正負の数の加減</a:t>
            </a:r>
          </a:p>
        </p:txBody>
      </p:sp>
      <p:sp>
        <p:nvSpPr>
          <p:cNvPr id="2" name="テキスト ボックス 1"/>
          <p:cNvSpPr txBox="1"/>
          <p:nvPr/>
        </p:nvSpPr>
        <p:spPr>
          <a:xfrm>
            <a:off x="579983" y="458033"/>
            <a:ext cx="8563018" cy="800219"/>
          </a:xfrm>
          <a:prstGeom prst="rect">
            <a:avLst/>
          </a:prstGeom>
          <a:noFill/>
        </p:spPr>
        <p:txBody>
          <a:bodyPr wrap="square" rtlCol="0">
            <a:spAutoFit/>
          </a:bodyPr>
          <a:lstStyle/>
          <a:p>
            <a:r>
              <a:rPr lang="ja-JP" altLang="en-US" sz="2800" b="1" dirty="0">
                <a:solidFill>
                  <a:srgbClr val="002060"/>
                </a:solidFill>
                <a:latin typeface="HG正楷書体-PRO" panose="03000600000000000000" pitchFamily="66" charset="-128"/>
                <a:ea typeface="ＤＦ平成明朝体W7" panose="02010609000101010101" pitchFamily="1" charset="-128"/>
              </a:rPr>
              <a:t>生徒の発想を基にした</a:t>
            </a:r>
            <a:endParaRPr lang="en-US" altLang="ja-JP" sz="2800" b="1" dirty="0">
              <a:solidFill>
                <a:srgbClr val="002060"/>
              </a:solidFill>
              <a:latin typeface="HG正楷書体-PRO" panose="03000600000000000000" pitchFamily="66" charset="-128"/>
              <a:ea typeface="ＤＦ平成明朝体W7" panose="02010609000101010101" pitchFamily="1" charset="-128"/>
            </a:endParaRPr>
          </a:p>
          <a:p>
            <a:endParaRPr kumimoji="1" lang="ja-JP" altLang="en-US" dirty="0"/>
          </a:p>
        </p:txBody>
      </p:sp>
      <p:sp>
        <p:nvSpPr>
          <p:cNvPr id="9" name="テキスト ボックス 8">
            <a:extLst>
              <a:ext uri="{FF2B5EF4-FFF2-40B4-BE49-F238E27FC236}">
                <a16:creationId xmlns:a16="http://schemas.microsoft.com/office/drawing/2014/main" id="{874EC0F1-F207-4D7D-A5FF-182DE5257433}"/>
              </a:ext>
            </a:extLst>
          </p:cNvPr>
          <p:cNvSpPr txBox="1"/>
          <p:nvPr/>
        </p:nvSpPr>
        <p:spPr>
          <a:xfrm>
            <a:off x="1124803" y="2705191"/>
            <a:ext cx="6973787" cy="1569660"/>
          </a:xfrm>
          <a:prstGeom prst="rect">
            <a:avLst/>
          </a:prstGeom>
          <a:noFill/>
        </p:spPr>
        <p:txBody>
          <a:bodyPr wrap="square" rtlCol="0">
            <a:spAutoFit/>
          </a:bodyPr>
          <a:lstStyle/>
          <a:p>
            <a:r>
              <a:rPr kumimoji="1" lang="ja-JP" altLang="en-US" sz="2400" b="1" dirty="0">
                <a:solidFill>
                  <a:schemeClr val="accent5">
                    <a:lumMod val="50000"/>
                  </a:schemeClr>
                </a:solidFill>
                <a:ea typeface="ＤＨＰ平成明朝体W7" panose="02010601000101010101" pitchFamily="2" charset="-128"/>
              </a:rPr>
              <a:t>代数和計算法を基本に 計算順序を見直す提案。</a:t>
            </a:r>
            <a:endParaRPr kumimoji="1" lang="en-US" altLang="ja-JP" sz="2400" b="1" dirty="0">
              <a:solidFill>
                <a:schemeClr val="accent5">
                  <a:lumMod val="50000"/>
                </a:schemeClr>
              </a:solidFill>
              <a:ea typeface="ＤＨＰ平成明朝体W7" panose="02010601000101010101" pitchFamily="2" charset="-128"/>
            </a:endParaRPr>
          </a:p>
          <a:p>
            <a:r>
              <a:rPr kumimoji="1" lang="ja-JP" altLang="en-US" sz="2400" b="1" dirty="0">
                <a:solidFill>
                  <a:schemeClr val="accent5">
                    <a:lumMod val="50000"/>
                  </a:schemeClr>
                </a:solidFill>
                <a:ea typeface="ＤＨＰ平成明朝体W7" panose="02010601000101010101" pitchFamily="2" charset="-128"/>
              </a:rPr>
              <a:t>コロンブスの卵的な発想で実に単純な話です。</a:t>
            </a:r>
            <a:endParaRPr kumimoji="1" lang="en-US" altLang="ja-JP" sz="2400" b="1" dirty="0">
              <a:solidFill>
                <a:schemeClr val="accent5">
                  <a:lumMod val="50000"/>
                </a:schemeClr>
              </a:solidFill>
              <a:ea typeface="ＤＨＰ平成明朝体W7" panose="02010601000101010101" pitchFamily="2" charset="-128"/>
            </a:endParaRPr>
          </a:p>
          <a:p>
            <a:r>
              <a:rPr kumimoji="1" lang="ja-JP" altLang="en-US" sz="2400" b="1" dirty="0">
                <a:solidFill>
                  <a:schemeClr val="accent5">
                    <a:lumMod val="50000"/>
                  </a:schemeClr>
                </a:solidFill>
                <a:ea typeface="ＤＨＰ平成明朝体W7" panose="02010601000101010101" pitchFamily="2" charset="-128"/>
              </a:rPr>
              <a:t>どなたも　よくご存じの話ですが、</a:t>
            </a:r>
            <a:endParaRPr kumimoji="1" lang="en-US" altLang="ja-JP" sz="2400" b="1" dirty="0">
              <a:solidFill>
                <a:schemeClr val="accent5">
                  <a:lumMod val="50000"/>
                </a:schemeClr>
              </a:solidFill>
              <a:ea typeface="ＤＨＰ平成明朝体W7" panose="02010601000101010101" pitchFamily="2" charset="-128"/>
            </a:endParaRPr>
          </a:p>
          <a:p>
            <a:r>
              <a:rPr kumimoji="1" lang="ja-JP" altLang="en-US" sz="2400" b="1" dirty="0">
                <a:solidFill>
                  <a:schemeClr val="accent5">
                    <a:lumMod val="50000"/>
                  </a:schemeClr>
                </a:solidFill>
                <a:ea typeface="ＤＨＰ平成明朝体W7" panose="02010601000101010101" pitchFamily="2" charset="-128"/>
              </a:rPr>
              <a:t>説明の順番を組かえただけの話です。</a:t>
            </a:r>
            <a:endParaRPr kumimoji="1" lang="en-US" altLang="ja-JP" sz="2400" b="1" dirty="0">
              <a:solidFill>
                <a:schemeClr val="accent5">
                  <a:lumMod val="50000"/>
                </a:schemeClr>
              </a:solidFill>
              <a:ea typeface="ＤＨＰ平成明朝体W7" panose="02010601000101010101" pitchFamily="2" charset="-128"/>
            </a:endParaRPr>
          </a:p>
        </p:txBody>
      </p:sp>
      <p:sp>
        <p:nvSpPr>
          <p:cNvPr id="8" name="テキスト ボックス 7">
            <a:extLst>
              <a:ext uri="{FF2B5EF4-FFF2-40B4-BE49-F238E27FC236}">
                <a16:creationId xmlns:a16="http://schemas.microsoft.com/office/drawing/2014/main" id="{6BBA4A0F-ED48-44FA-B3A6-83F79381E984}"/>
              </a:ext>
            </a:extLst>
          </p:cNvPr>
          <p:cNvSpPr txBox="1"/>
          <p:nvPr/>
        </p:nvSpPr>
        <p:spPr>
          <a:xfrm>
            <a:off x="1382421" y="5157192"/>
            <a:ext cx="5461341" cy="369332"/>
          </a:xfrm>
          <a:prstGeom prst="rect">
            <a:avLst/>
          </a:prstGeom>
          <a:noFill/>
        </p:spPr>
        <p:txBody>
          <a:bodyPr wrap="square" rtlCol="0">
            <a:spAutoFit/>
          </a:bodyPr>
          <a:lstStyle/>
          <a:p>
            <a:r>
              <a:rPr kumimoji="1" lang="ja-JP" altLang="en-US" b="1" dirty="0">
                <a:solidFill>
                  <a:schemeClr val="accent5">
                    <a:lumMod val="75000"/>
                  </a:schemeClr>
                </a:solidFill>
                <a:latin typeface="游明朝 Demibold" panose="02020600000000000000" pitchFamily="18" charset="-128"/>
                <a:ea typeface="ＤＦ平成明朝体W7" panose="02010609000101010101" pitchFamily="1" charset="-128"/>
              </a:rPr>
              <a:t>８時間教材が４時間で完了する 単元構成の提案</a:t>
            </a:r>
          </a:p>
        </p:txBody>
      </p:sp>
      <p:pic>
        <p:nvPicPr>
          <p:cNvPr id="10" name="図 9">
            <a:extLst>
              <a:ext uri="{FF2B5EF4-FFF2-40B4-BE49-F238E27FC236}">
                <a16:creationId xmlns:a16="http://schemas.microsoft.com/office/drawing/2014/main" id="{0083E74D-C449-44AF-9C24-F9667FA7C3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4607" y="4352694"/>
            <a:ext cx="2018909" cy="1438472"/>
          </a:xfrm>
          <a:prstGeom prst="rect">
            <a:avLst/>
          </a:prstGeom>
        </p:spPr>
      </p:pic>
    </p:spTree>
    <p:extLst>
      <p:ext uri="{BB962C8B-B14F-4D97-AF65-F5344CB8AC3E}">
        <p14:creationId xmlns:p14="http://schemas.microsoft.com/office/powerpoint/2010/main" val="1836769300"/>
      </p:ext>
    </p:extLst>
  </p:cSld>
  <p:clrMapOvr>
    <a:masterClrMapping/>
  </p:clrMapOvr>
  <mc:AlternateContent xmlns:mc="http://schemas.openxmlformats.org/markup-compatibility/2006" xmlns:p14="http://schemas.microsoft.com/office/powerpoint/2010/main">
    <mc:Choice Requires="p14">
      <p:transition spd="slow" p14:dur="2000" advTm="5379"/>
    </mc:Choice>
    <mc:Fallback xmlns="">
      <p:transition spd="slow" advTm="537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978A301A-4721-42B5-A4A7-E8081BDBD3DA}"/>
              </a:ext>
            </a:extLst>
          </p:cNvPr>
          <p:cNvSpPr/>
          <p:nvPr/>
        </p:nvSpPr>
        <p:spPr>
          <a:xfrm>
            <a:off x="0" y="0"/>
            <a:ext cx="2646878" cy="276999"/>
          </a:xfrm>
          <a:prstGeom prst="rect">
            <a:avLst/>
          </a:prstGeom>
        </p:spPr>
        <p:txBody>
          <a:bodyPr wrap="none">
            <a:spAutoFit/>
          </a:bodyPr>
          <a:lstStyle/>
          <a:p>
            <a:pPr lvl="0"/>
            <a:r>
              <a:rPr lang="ja-JP" altLang="en-US" sz="1200" b="1" dirty="0">
                <a:solidFill>
                  <a:prstClr val="black">
                    <a:lumMod val="50000"/>
                    <a:lumOff val="50000"/>
                  </a:prstClr>
                </a:solidFill>
                <a:ea typeface="ＤＦ平成明朝体W7" panose="02010609000101010101" pitchFamily="1" charset="-128"/>
              </a:rPr>
              <a:t>中学校　　数と式分科会　レポート</a:t>
            </a:r>
          </a:p>
        </p:txBody>
      </p:sp>
      <p:sp>
        <p:nvSpPr>
          <p:cNvPr id="3" name="テキスト ボックス 2">
            <a:extLst>
              <a:ext uri="{FF2B5EF4-FFF2-40B4-BE49-F238E27FC236}">
                <a16:creationId xmlns:a16="http://schemas.microsoft.com/office/drawing/2014/main" id="{09C8F36D-D6F4-4651-B640-E42FFCC2CD45}"/>
              </a:ext>
            </a:extLst>
          </p:cNvPr>
          <p:cNvSpPr txBox="1"/>
          <p:nvPr/>
        </p:nvSpPr>
        <p:spPr>
          <a:xfrm>
            <a:off x="161764" y="344741"/>
            <a:ext cx="8982236" cy="1200329"/>
          </a:xfrm>
          <a:prstGeom prst="rect">
            <a:avLst/>
          </a:prstGeom>
          <a:noFill/>
        </p:spPr>
        <p:txBody>
          <a:bodyPr wrap="square" rtlCol="0">
            <a:spAutoFit/>
          </a:bodyPr>
          <a:lstStyle/>
          <a:p>
            <a:r>
              <a:rPr lang="ja-JP" altLang="en-US" sz="2400" dirty="0">
                <a:solidFill>
                  <a:prstClr val="black">
                    <a:lumMod val="65000"/>
                    <a:lumOff val="35000"/>
                  </a:prstClr>
                </a:solidFill>
                <a:latin typeface="メイリオ" panose="020B0604030504040204" pitchFamily="50" charset="-128"/>
                <a:ea typeface="メイリオ" panose="020B0604030504040204" pitchFamily="50" charset="-128"/>
              </a:rPr>
              <a:t>後で述べるように　私は、</a:t>
            </a:r>
            <a:r>
              <a:rPr lang="ja-JP" altLang="en-US" sz="2400" dirty="0">
                <a:solidFill>
                  <a:schemeClr val="accent1">
                    <a:lumMod val="75000"/>
                  </a:schemeClr>
                </a:solidFill>
                <a:latin typeface="メイリオ" panose="020B0604030504040204" pitchFamily="50" charset="-128"/>
                <a:ea typeface="メイリオ" panose="020B0604030504040204" pitchFamily="50" charset="-128"/>
              </a:rPr>
              <a:t>負数を足す事　引く事の意味</a:t>
            </a:r>
            <a:r>
              <a:rPr lang="ja-JP" altLang="en-US" sz="2400" dirty="0">
                <a:solidFill>
                  <a:prstClr val="black">
                    <a:lumMod val="65000"/>
                    <a:lumOff val="35000"/>
                  </a:prstClr>
                </a:solidFill>
                <a:latin typeface="メイリオ" panose="020B0604030504040204" pitchFamily="50" charset="-128"/>
                <a:ea typeface="メイリオ" panose="020B0604030504040204" pitchFamily="50" charset="-128"/>
              </a:rPr>
              <a:t>を十分</a:t>
            </a:r>
            <a:endParaRPr lang="en-US" altLang="ja-JP" sz="2400" dirty="0">
              <a:solidFill>
                <a:prstClr val="black">
                  <a:lumMod val="65000"/>
                  <a:lumOff val="35000"/>
                </a:prstClr>
              </a:solidFill>
              <a:latin typeface="メイリオ" panose="020B0604030504040204" pitchFamily="50" charset="-128"/>
              <a:ea typeface="メイリオ" panose="020B0604030504040204" pitchFamily="50" charset="-128"/>
            </a:endParaRPr>
          </a:p>
          <a:p>
            <a:r>
              <a:rPr lang="ja-JP" altLang="en-US" sz="2400" dirty="0">
                <a:solidFill>
                  <a:prstClr val="black">
                    <a:lumMod val="65000"/>
                    <a:lumOff val="35000"/>
                  </a:prstClr>
                </a:solidFill>
                <a:latin typeface="メイリオ" panose="020B0604030504040204" pitchFamily="50" charset="-128"/>
                <a:ea typeface="メイリオ" panose="020B0604030504040204" pitchFamily="50" charset="-128"/>
              </a:rPr>
              <a:t>説明した後の具体的な計算練習では　この</a:t>
            </a:r>
            <a:r>
              <a:rPr lang="ja-JP" altLang="en-US" sz="2400" dirty="0">
                <a:solidFill>
                  <a:schemeClr val="accent1">
                    <a:lumMod val="75000"/>
                  </a:schemeClr>
                </a:solidFill>
                <a:latin typeface="メイリオ" panose="020B0604030504040204" pitchFamily="50" charset="-128"/>
                <a:ea typeface="メイリオ" panose="020B0604030504040204" pitchFamily="50" charset="-128"/>
              </a:rPr>
              <a:t>「まとめ」</a:t>
            </a:r>
            <a:r>
              <a:rPr lang="ja-JP" altLang="en-US" sz="2400" dirty="0">
                <a:solidFill>
                  <a:prstClr val="black">
                    <a:lumMod val="65000"/>
                    <a:lumOff val="35000"/>
                  </a:prstClr>
                </a:solidFill>
                <a:latin typeface="メイリオ" panose="020B0604030504040204" pitchFamily="50" charset="-128"/>
                <a:ea typeface="メイリオ" panose="020B0604030504040204" pitchFamily="50" charset="-128"/>
              </a:rPr>
              <a:t>のように</a:t>
            </a:r>
            <a:endParaRPr lang="en-US" altLang="ja-JP" sz="2400" dirty="0">
              <a:solidFill>
                <a:prstClr val="black">
                  <a:lumMod val="65000"/>
                  <a:lumOff val="35000"/>
                </a:prstClr>
              </a:solidFill>
              <a:latin typeface="メイリオ" panose="020B0604030504040204" pitchFamily="50" charset="-128"/>
              <a:ea typeface="メイリオ" panose="020B0604030504040204" pitchFamily="50" charset="-128"/>
            </a:endParaRPr>
          </a:p>
          <a:p>
            <a:r>
              <a:rPr lang="ja-JP" altLang="en-US" sz="2400" dirty="0">
                <a:solidFill>
                  <a:schemeClr val="accent1">
                    <a:lumMod val="75000"/>
                  </a:schemeClr>
                </a:solidFill>
                <a:latin typeface="メイリオ" panose="020B0604030504040204" pitchFamily="50" charset="-128"/>
                <a:ea typeface="メイリオ" panose="020B0604030504040204" pitchFamily="50" charset="-128"/>
              </a:rPr>
              <a:t>４つの数</a:t>
            </a:r>
            <a:r>
              <a:rPr lang="ja-JP" altLang="en-US" sz="2400" dirty="0">
                <a:solidFill>
                  <a:prstClr val="black">
                    <a:lumMod val="65000"/>
                    <a:lumOff val="35000"/>
                  </a:prstClr>
                </a:solidFill>
                <a:latin typeface="メイリオ" panose="020B0604030504040204" pitchFamily="50" charset="-128"/>
                <a:ea typeface="メイリオ" panose="020B0604030504040204" pitchFamily="50" charset="-128"/>
              </a:rPr>
              <a:t>での方法を</a:t>
            </a:r>
            <a:r>
              <a:rPr lang="ja-JP" altLang="en-US" sz="2400" dirty="0">
                <a:solidFill>
                  <a:schemeClr val="accent1">
                    <a:lumMod val="75000"/>
                  </a:schemeClr>
                </a:solidFill>
                <a:latin typeface="メイリオ" panose="020B0604030504040204" pitchFamily="50" charset="-128"/>
                <a:ea typeface="メイリオ" panose="020B0604030504040204" pitchFamily="50" charset="-128"/>
              </a:rPr>
              <a:t>先に示します</a:t>
            </a:r>
            <a:r>
              <a:rPr lang="ja-JP" altLang="en-US" sz="2400" dirty="0">
                <a:solidFill>
                  <a:prstClr val="black">
                    <a:lumMod val="65000"/>
                    <a:lumOff val="35000"/>
                  </a:prstClr>
                </a:solidFill>
                <a:latin typeface="メイリオ" panose="020B0604030504040204" pitchFamily="50" charset="-128"/>
                <a:ea typeface="メイリオ" panose="020B0604030504040204" pitchFamily="50" charset="-128"/>
              </a:rPr>
              <a:t>。</a:t>
            </a:r>
            <a:endParaRPr kumimoji="1" lang="ja-JP" altLang="en-US" sz="240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94E05003-6824-40A0-8EFC-8C2DE24D3B9D}"/>
              </a:ext>
            </a:extLst>
          </p:cNvPr>
          <p:cNvSpPr txBox="1"/>
          <p:nvPr/>
        </p:nvSpPr>
        <p:spPr>
          <a:xfrm>
            <a:off x="161764" y="1671554"/>
            <a:ext cx="8982236" cy="461665"/>
          </a:xfrm>
          <a:prstGeom prst="rect">
            <a:avLst/>
          </a:prstGeom>
          <a:noFill/>
        </p:spPr>
        <p:txBody>
          <a:bodyPr wrap="square" rtlCol="0">
            <a:spAutoFit/>
          </a:bodyPr>
          <a:lstStyle/>
          <a:p>
            <a:r>
              <a:rPr lang="ja-JP" altLang="en-US" sz="2400" dirty="0">
                <a:solidFill>
                  <a:prstClr val="black">
                    <a:lumMod val="65000"/>
                    <a:lumOff val="35000"/>
                  </a:prstClr>
                </a:solidFill>
                <a:latin typeface="メイリオ" panose="020B0604030504040204" pitchFamily="50" charset="-128"/>
                <a:ea typeface="メイリオ" panose="020B0604030504040204" pitchFamily="50" charset="-128"/>
              </a:rPr>
              <a:t>「まとめ」を先に提示するのは奇妙に感じられるでしょう。</a:t>
            </a:r>
            <a:endParaRPr kumimoji="1" lang="ja-JP" altLang="en-US"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F4BB106B-A471-4AC1-A6F5-A3A0F439002A}"/>
              </a:ext>
            </a:extLst>
          </p:cNvPr>
          <p:cNvSpPr txBox="1"/>
          <p:nvPr/>
        </p:nvSpPr>
        <p:spPr>
          <a:xfrm>
            <a:off x="161764" y="2228671"/>
            <a:ext cx="8982236" cy="1200329"/>
          </a:xfrm>
          <a:prstGeom prst="rect">
            <a:avLst/>
          </a:prstGeom>
          <a:noFill/>
        </p:spPr>
        <p:txBody>
          <a:bodyPr wrap="square" rtlCol="0">
            <a:spAutoFit/>
          </a:bodyPr>
          <a:lstStyle/>
          <a:p>
            <a:r>
              <a:rPr lang="ja-JP" altLang="en-US" sz="2400" dirty="0">
                <a:solidFill>
                  <a:prstClr val="black">
                    <a:lumMod val="65000"/>
                    <a:lumOff val="35000"/>
                  </a:prstClr>
                </a:solidFill>
                <a:latin typeface="メイリオ" panose="020B0604030504040204" pitchFamily="50" charset="-128"/>
                <a:ea typeface="メイリオ" panose="020B0604030504040204" pitchFamily="50" charset="-128"/>
              </a:rPr>
              <a:t>しかし、トランプゲームを取り入れてられる先生方はお気づきのように、生徒たちは　このまとめの肝心な部分を　</a:t>
            </a:r>
            <a:endParaRPr lang="en-US" altLang="ja-JP" sz="2400" dirty="0">
              <a:solidFill>
                <a:prstClr val="black">
                  <a:lumMod val="65000"/>
                  <a:lumOff val="35000"/>
                </a:prstClr>
              </a:solidFill>
              <a:latin typeface="メイリオ" panose="020B0604030504040204" pitchFamily="50" charset="-128"/>
              <a:ea typeface="メイリオ" panose="020B0604030504040204" pitchFamily="50" charset="-128"/>
            </a:endParaRPr>
          </a:p>
          <a:p>
            <a:r>
              <a:rPr lang="ja-JP" altLang="en-US" sz="2400" b="1" dirty="0">
                <a:solidFill>
                  <a:prstClr val="black">
                    <a:lumMod val="65000"/>
                    <a:lumOff val="35000"/>
                  </a:prstClr>
                </a:solidFill>
                <a:latin typeface="メイリオ" panose="020B0604030504040204" pitchFamily="50" charset="-128"/>
                <a:ea typeface="メイリオ" panose="020B0604030504040204" pitchFamily="50" charset="-128"/>
              </a:rPr>
              <a:t>小学校算数で既に会得し</a:t>
            </a:r>
            <a:r>
              <a:rPr lang="ja-JP" altLang="en-US" sz="2400" dirty="0">
                <a:solidFill>
                  <a:prstClr val="black">
                    <a:lumMod val="65000"/>
                    <a:lumOff val="35000"/>
                  </a:prstClr>
                </a:solidFill>
                <a:latin typeface="メイリオ" panose="020B0604030504040204" pitchFamily="50" charset="-128"/>
                <a:ea typeface="メイリオ" panose="020B0604030504040204" pitchFamily="50" charset="-128"/>
              </a:rPr>
              <a:t>、ゲーム計算に応用しています。</a:t>
            </a:r>
            <a:endParaRPr kumimoji="1" lang="ja-JP" altLang="en-US"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B09DF0D7-FC0B-47F6-8302-4165A37631CF}"/>
              </a:ext>
            </a:extLst>
          </p:cNvPr>
          <p:cNvSpPr txBox="1"/>
          <p:nvPr/>
        </p:nvSpPr>
        <p:spPr>
          <a:xfrm>
            <a:off x="144016" y="3645387"/>
            <a:ext cx="8982236" cy="830997"/>
          </a:xfrm>
          <a:prstGeom prst="rect">
            <a:avLst/>
          </a:prstGeom>
          <a:noFill/>
        </p:spPr>
        <p:txBody>
          <a:bodyPr wrap="square" rtlCol="0">
            <a:spAutoFit/>
          </a:bodyPr>
          <a:lstStyle/>
          <a:p>
            <a:r>
              <a:rPr lang="ja-JP" altLang="en-US" sz="2400" dirty="0">
                <a:solidFill>
                  <a:prstClr val="black">
                    <a:lumMod val="65000"/>
                    <a:lumOff val="35000"/>
                  </a:prstClr>
                </a:solidFill>
                <a:latin typeface="メイリオ" panose="020B0604030504040204" pitchFamily="50" charset="-128"/>
                <a:ea typeface="メイリオ" panose="020B0604030504040204" pitchFamily="50" charset="-128"/>
              </a:rPr>
              <a:t>そして、この「まとめ」の方法を使えば　どんな加減の式でも　</a:t>
            </a:r>
            <a:r>
              <a:rPr lang="ja-JP" altLang="en-US" sz="2400" dirty="0">
                <a:solidFill>
                  <a:schemeClr val="accent1">
                    <a:lumMod val="75000"/>
                  </a:schemeClr>
                </a:solidFill>
                <a:latin typeface="メイリオ" panose="020B0604030504040204" pitchFamily="50" charset="-128"/>
                <a:ea typeface="メイリオ" panose="020B0604030504040204" pitchFamily="50" charset="-128"/>
              </a:rPr>
              <a:t>全て</a:t>
            </a:r>
            <a:r>
              <a:rPr lang="en-US" altLang="ja-JP" sz="2400" dirty="0">
                <a:solidFill>
                  <a:schemeClr val="accent1">
                    <a:lumMod val="75000"/>
                  </a:schemeClr>
                </a:solidFill>
                <a:latin typeface="メイリオ" panose="020B0604030504040204" pitchFamily="50" charset="-128"/>
                <a:ea typeface="メイリオ" panose="020B0604030504040204" pitchFamily="50" charset="-128"/>
              </a:rPr>
              <a:t>  </a:t>
            </a:r>
            <a:r>
              <a:rPr lang="ja-JP" altLang="en-US" sz="2400" b="1" dirty="0">
                <a:solidFill>
                  <a:schemeClr val="accent1">
                    <a:lumMod val="75000"/>
                  </a:schemeClr>
                </a:solidFill>
                <a:latin typeface="メイリオ" panose="020B0604030504040204" pitchFamily="50" charset="-128"/>
                <a:ea typeface="メイリオ" panose="020B0604030504040204" pitchFamily="50" charset="-128"/>
              </a:rPr>
              <a:t>同一手順</a:t>
            </a:r>
            <a:r>
              <a:rPr lang="ja-JP" altLang="en-US" sz="2400" dirty="0">
                <a:solidFill>
                  <a:schemeClr val="accent1">
                    <a:lumMod val="75000"/>
                  </a:schemeClr>
                </a:solidFill>
                <a:latin typeface="メイリオ" panose="020B0604030504040204" pitchFamily="50" charset="-128"/>
                <a:ea typeface="メイリオ" panose="020B0604030504040204" pitchFamily="50" charset="-128"/>
              </a:rPr>
              <a:t>で処理できます。</a:t>
            </a:r>
            <a:endParaRPr kumimoji="1" lang="ja-JP" altLang="en-US" dirty="0">
              <a:solidFill>
                <a:schemeClr val="accent1">
                  <a:lumMod val="75000"/>
                </a:schemeClr>
              </a:solidFill>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0BABBF65-1133-445D-9314-86CF9D903713}"/>
              </a:ext>
            </a:extLst>
          </p:cNvPr>
          <p:cNvSpPr txBox="1"/>
          <p:nvPr/>
        </p:nvSpPr>
        <p:spPr>
          <a:xfrm>
            <a:off x="161764" y="4692771"/>
            <a:ext cx="8946740" cy="1200329"/>
          </a:xfrm>
          <a:prstGeom prst="rect">
            <a:avLst/>
          </a:prstGeom>
          <a:noFill/>
        </p:spPr>
        <p:txBody>
          <a:bodyPr wrap="square" rtlCol="0">
            <a:spAutoFit/>
          </a:bodyPr>
          <a:lstStyle/>
          <a:p>
            <a:r>
              <a:rPr lang="ja-JP" altLang="en-US" sz="2400" dirty="0">
                <a:solidFill>
                  <a:prstClr val="black">
                    <a:lumMod val="65000"/>
                    <a:lumOff val="35000"/>
                  </a:prstClr>
                </a:solidFill>
                <a:latin typeface="メイリオ" panose="020B0604030504040204" pitchFamily="50" charset="-128"/>
                <a:ea typeface="メイリオ" panose="020B0604030504040204" pitchFamily="50" charset="-128"/>
              </a:rPr>
              <a:t>与式の型による</a:t>
            </a:r>
            <a:r>
              <a:rPr lang="ja-JP" altLang="en-US" sz="2400" b="1" dirty="0">
                <a:solidFill>
                  <a:prstClr val="black">
                    <a:lumMod val="65000"/>
                    <a:lumOff val="35000"/>
                  </a:prstClr>
                </a:solidFill>
                <a:latin typeface="メイリオ" panose="020B0604030504040204" pitchFamily="50" charset="-128"/>
                <a:ea typeface="メイリオ" panose="020B0604030504040204" pitchFamily="50" charset="-128"/>
              </a:rPr>
              <a:t>場合分け</a:t>
            </a:r>
            <a:r>
              <a:rPr lang="ja-JP" altLang="en-US" sz="2400" dirty="0">
                <a:solidFill>
                  <a:prstClr val="black">
                    <a:lumMod val="65000"/>
                    <a:lumOff val="35000"/>
                  </a:prstClr>
                </a:solidFill>
                <a:latin typeface="メイリオ" panose="020B0604030504040204" pitchFamily="50" charset="-128"/>
                <a:ea typeface="メイリオ" panose="020B0604030504040204" pitchFamily="50" charset="-128"/>
              </a:rPr>
              <a:t>などせずに　</a:t>
            </a:r>
            <a:r>
              <a:rPr lang="ja-JP" altLang="en-US" sz="2400" b="1" dirty="0">
                <a:solidFill>
                  <a:prstClr val="black">
                    <a:lumMod val="65000"/>
                    <a:lumOff val="35000"/>
                  </a:prstClr>
                </a:solidFill>
                <a:latin typeface="メイリオ" panose="020B0604030504040204" pitchFamily="50" charset="-128"/>
                <a:ea typeface="メイリオ" panose="020B0604030504040204" pitchFamily="50" charset="-128"/>
              </a:rPr>
              <a:t>全くの同一手順</a:t>
            </a:r>
            <a:r>
              <a:rPr lang="ja-JP" altLang="en-US" sz="2400" dirty="0">
                <a:solidFill>
                  <a:prstClr val="black">
                    <a:lumMod val="65000"/>
                    <a:lumOff val="35000"/>
                  </a:prstClr>
                </a:solidFill>
                <a:latin typeface="メイリオ" panose="020B0604030504040204" pitchFamily="50" charset="-128"/>
                <a:ea typeface="メイリオ" panose="020B0604030504040204" pitchFamily="50" charset="-128"/>
              </a:rPr>
              <a:t>で処理出来ます。　そもそも　初心者にとって、与式を場合分け認定する事はそれなりのハードルです。</a:t>
            </a:r>
            <a:endParaRPr kumimoji="1" lang="ja-JP" altLang="en-US"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7D8476A1-7F37-4160-A8E2-1942F0DD27D7}"/>
              </a:ext>
            </a:extLst>
          </p:cNvPr>
          <p:cNvSpPr txBox="1"/>
          <p:nvPr/>
        </p:nvSpPr>
        <p:spPr>
          <a:xfrm>
            <a:off x="161764" y="6165304"/>
            <a:ext cx="8946740" cy="461665"/>
          </a:xfrm>
          <a:prstGeom prst="rect">
            <a:avLst/>
          </a:prstGeom>
          <a:noFill/>
        </p:spPr>
        <p:txBody>
          <a:bodyPr wrap="square" rtlCol="0">
            <a:spAutoFit/>
          </a:bodyPr>
          <a:lstStyle/>
          <a:p>
            <a:r>
              <a:rPr lang="ja-JP" altLang="en-US" sz="2400" dirty="0">
                <a:solidFill>
                  <a:prstClr val="black">
                    <a:lumMod val="65000"/>
                    <a:lumOff val="35000"/>
                  </a:prstClr>
                </a:solidFill>
                <a:latin typeface="メイリオ" panose="020B0604030504040204" pitchFamily="50" charset="-128"/>
                <a:ea typeface="メイリオ" panose="020B0604030504040204" pitchFamily="50" charset="-128"/>
              </a:rPr>
              <a:t>そこで、生徒の発想を整理してみましょう。</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3987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49E3B3D2-AAE2-4D57-8042-BFE06647CF80}"/>
              </a:ext>
            </a:extLst>
          </p:cNvPr>
          <p:cNvSpPr/>
          <p:nvPr/>
        </p:nvSpPr>
        <p:spPr>
          <a:xfrm>
            <a:off x="0" y="0"/>
            <a:ext cx="2646878" cy="276999"/>
          </a:xfrm>
          <a:prstGeom prst="rect">
            <a:avLst/>
          </a:prstGeom>
        </p:spPr>
        <p:txBody>
          <a:bodyPr wrap="none">
            <a:spAutoFit/>
          </a:bodyPr>
          <a:lstStyle/>
          <a:p>
            <a:r>
              <a:rPr lang="ja-JP" altLang="en-US" sz="1200" b="1" dirty="0">
                <a:solidFill>
                  <a:schemeClr val="tx1">
                    <a:lumMod val="50000"/>
                    <a:lumOff val="50000"/>
                  </a:schemeClr>
                </a:solidFill>
                <a:ea typeface="ＤＦ平成明朝体W7" panose="02010609000101010101" pitchFamily="1" charset="-128"/>
              </a:rPr>
              <a:t>中学校　　数と式分科会　レポート</a:t>
            </a:r>
          </a:p>
        </p:txBody>
      </p:sp>
      <p:sp>
        <p:nvSpPr>
          <p:cNvPr id="6" name="テキスト ボックス 5">
            <a:extLst>
              <a:ext uri="{FF2B5EF4-FFF2-40B4-BE49-F238E27FC236}">
                <a16:creationId xmlns:a16="http://schemas.microsoft.com/office/drawing/2014/main" id="{84014339-B0B2-4B3E-8D52-9C43BA6790E4}"/>
              </a:ext>
            </a:extLst>
          </p:cNvPr>
          <p:cNvSpPr txBox="1"/>
          <p:nvPr/>
        </p:nvSpPr>
        <p:spPr>
          <a:xfrm>
            <a:off x="179511" y="1280493"/>
            <a:ext cx="8964487" cy="369332"/>
          </a:xfrm>
          <a:prstGeom prst="rect">
            <a:avLst/>
          </a:prstGeom>
          <a:noFill/>
        </p:spPr>
        <p:txBody>
          <a:bodyPr wrap="square" rtlCol="0">
            <a:spAutoFit/>
          </a:bodyPr>
          <a:lstStyle/>
          <a:p>
            <a:r>
              <a:rPr lang="ja-JP" altLang="en-US" dirty="0">
                <a:solidFill>
                  <a:schemeClr val="tx1">
                    <a:lumMod val="65000"/>
                    <a:lumOff val="35000"/>
                  </a:schemeClr>
                </a:solidFill>
                <a:latin typeface="メイリオ" panose="020B0604030504040204" pitchFamily="50" charset="-128"/>
                <a:ea typeface="メイリオ" panose="020B0604030504040204" pitchFamily="50" charset="-128"/>
              </a:rPr>
              <a:t>・ 生徒は　ゲームの途中で引き算は　多分行っていないであろう。</a:t>
            </a:r>
            <a:endParaRPr kumimoji="1" lang="ja-JP" altLang="en-US"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EB710005-1750-43AF-909E-5E9E5EC6FCEA}"/>
              </a:ext>
            </a:extLst>
          </p:cNvPr>
          <p:cNvSpPr txBox="1"/>
          <p:nvPr/>
        </p:nvSpPr>
        <p:spPr>
          <a:xfrm>
            <a:off x="-252536" y="232989"/>
            <a:ext cx="9154850" cy="646331"/>
          </a:xfrm>
          <a:prstGeom prst="rect">
            <a:avLst/>
          </a:prstGeom>
          <a:noFill/>
        </p:spPr>
        <p:txBody>
          <a:bodyPr wrap="square" rtlCol="0">
            <a:spAutoFit/>
          </a:bodyPr>
          <a:lstStyle/>
          <a:p>
            <a:r>
              <a:rPr lang="ja-JP" altLang="en-US" sz="3600" dirty="0">
                <a:solidFill>
                  <a:srgbClr val="0070C0"/>
                </a:solidFill>
                <a:latin typeface="AR P丸ゴシック体E" panose="020F0900000000000000" pitchFamily="50" charset="-128"/>
                <a:ea typeface="AR P丸ゴシック体E" panose="020F0900000000000000" pitchFamily="50" charset="-128"/>
              </a:rPr>
              <a:t>　</a:t>
            </a:r>
            <a:r>
              <a:rPr lang="ja-JP" altLang="en-US" sz="3200" b="1" dirty="0">
                <a:solidFill>
                  <a:srgbClr val="0070C0"/>
                </a:solidFill>
                <a:latin typeface="AR P丸ゴシック体E" panose="020F0900000000000000" pitchFamily="50" charset="-128"/>
                <a:ea typeface="AR P丸ゴシック体E" panose="020F0900000000000000" pitchFamily="50" charset="-128"/>
              </a:rPr>
              <a:t>生徒の発想の確認と　意識化</a:t>
            </a:r>
            <a:endParaRPr lang="ja-JP" altLang="en-US" sz="3600" b="1" dirty="0">
              <a:solidFill>
                <a:srgbClr val="0070C0"/>
              </a:solidFill>
              <a:latin typeface="AR P丸ゴシック体E" panose="020F0900000000000000" pitchFamily="50" charset="-128"/>
              <a:ea typeface="AR P丸ゴシック体E" panose="020F0900000000000000" pitchFamily="50" charset="-128"/>
            </a:endParaRPr>
          </a:p>
        </p:txBody>
      </p:sp>
      <p:sp>
        <p:nvSpPr>
          <p:cNvPr id="9" name="テキスト ボックス 8">
            <a:extLst>
              <a:ext uri="{FF2B5EF4-FFF2-40B4-BE49-F238E27FC236}">
                <a16:creationId xmlns:a16="http://schemas.microsoft.com/office/drawing/2014/main" id="{6459F7B7-6512-40AC-873C-9CD11671C321}"/>
              </a:ext>
            </a:extLst>
          </p:cNvPr>
          <p:cNvSpPr txBox="1"/>
          <p:nvPr/>
        </p:nvSpPr>
        <p:spPr>
          <a:xfrm>
            <a:off x="179512" y="1797253"/>
            <a:ext cx="8964486" cy="369332"/>
          </a:xfrm>
          <a:prstGeom prst="rect">
            <a:avLst/>
          </a:prstGeom>
          <a:noFill/>
        </p:spPr>
        <p:txBody>
          <a:bodyPr wrap="square" rtlCol="0">
            <a:spAutoFit/>
          </a:bodyPr>
          <a:lstStyle/>
          <a:p>
            <a:r>
              <a:rPr lang="ja-JP" altLang="en-US" dirty="0">
                <a:solidFill>
                  <a:srgbClr val="A5A5A5">
                    <a:lumMod val="50000"/>
                  </a:srgbClr>
                </a:solidFill>
                <a:latin typeface="メイリオ" panose="020B0604030504040204" pitchFamily="50" charset="-128"/>
                <a:ea typeface="メイリオ" panose="020B0604030504040204" pitchFamily="50" charset="-128"/>
              </a:rPr>
              <a:t>・ 手持ちの４枚カードで、黒札の合計　から　赤札の合計を引き算している。</a:t>
            </a:r>
            <a:endParaRPr kumimoji="1" lang="ja-JP" altLang="en-US"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DBEB35C7-3BAE-401A-B354-ACB3961C63C1}"/>
              </a:ext>
            </a:extLst>
          </p:cNvPr>
          <p:cNvSpPr txBox="1"/>
          <p:nvPr/>
        </p:nvSpPr>
        <p:spPr>
          <a:xfrm>
            <a:off x="2699792" y="2313521"/>
            <a:ext cx="6444206" cy="1200329"/>
          </a:xfrm>
          <a:prstGeom prst="rect">
            <a:avLst/>
          </a:prstGeom>
          <a:noFill/>
        </p:spPr>
        <p:txBody>
          <a:bodyPr wrap="square" rtlCol="0">
            <a:spAutoFit/>
          </a:bodyPr>
          <a:lstStyle/>
          <a:p>
            <a:r>
              <a:rPr lang="ja-JP" altLang="en-US" dirty="0">
                <a:solidFill>
                  <a:srgbClr val="A5A5A5">
                    <a:lumMod val="50000"/>
                  </a:srgbClr>
                </a:solidFill>
                <a:latin typeface="メイリオ" panose="020B0604030504040204" pitchFamily="50" charset="-128"/>
                <a:ea typeface="メイリオ" panose="020B0604030504040204" pitchFamily="50" charset="-128"/>
              </a:rPr>
              <a:t>・ これを　いわゆる </a:t>
            </a:r>
            <a:r>
              <a:rPr lang="ja-JP" altLang="en-US" b="1" dirty="0">
                <a:solidFill>
                  <a:srgbClr val="FF0000"/>
                </a:solidFill>
                <a:latin typeface="メイリオ" panose="020B0604030504040204" pitchFamily="50" charset="-128"/>
                <a:ea typeface="メイリオ" panose="020B0604030504040204" pitchFamily="50" charset="-128"/>
              </a:rPr>
              <a:t>代数和</a:t>
            </a:r>
            <a:r>
              <a:rPr lang="ja-JP" altLang="en-US" dirty="0">
                <a:solidFill>
                  <a:srgbClr val="A5A5A5">
                    <a:lumMod val="50000"/>
                  </a:srgbClr>
                </a:solidFill>
                <a:latin typeface="メイリオ" panose="020B0604030504040204" pitchFamily="50" charset="-128"/>
                <a:ea typeface="メイリオ" panose="020B0604030504040204" pitchFamily="50" charset="-128"/>
              </a:rPr>
              <a:t> で計算しています。</a:t>
            </a:r>
            <a:endParaRPr lang="en-US" altLang="ja-JP" dirty="0">
              <a:solidFill>
                <a:srgbClr val="A5A5A5">
                  <a:lumMod val="50000"/>
                </a:srgbClr>
              </a:solidFill>
              <a:latin typeface="メイリオ" panose="020B0604030504040204" pitchFamily="50" charset="-128"/>
              <a:ea typeface="メイリオ" panose="020B0604030504040204" pitchFamily="50" charset="-128"/>
            </a:endParaRPr>
          </a:p>
          <a:p>
            <a:r>
              <a:rPr kumimoji="1" lang="en-US" altLang="ja-JP" dirty="0">
                <a:solidFill>
                  <a:srgbClr val="A5A5A5">
                    <a:lumMod val="50000"/>
                  </a:srgbClr>
                </a:solidFill>
                <a:latin typeface="メイリオ" panose="020B0604030504040204" pitchFamily="50" charset="-128"/>
                <a:ea typeface="メイリオ" panose="020B0604030504040204" pitchFamily="50" charset="-128"/>
              </a:rPr>
              <a:t>    </a:t>
            </a:r>
            <a:endParaRPr lang="en-US" altLang="ja-JP" dirty="0">
              <a:solidFill>
                <a:srgbClr val="A5A5A5">
                  <a:lumMod val="50000"/>
                </a:srgbClr>
              </a:solidFill>
              <a:latin typeface="メイリオ" panose="020B0604030504040204" pitchFamily="50" charset="-128"/>
              <a:ea typeface="メイリオ" panose="020B0604030504040204" pitchFamily="50" charset="-128"/>
            </a:endParaRPr>
          </a:p>
          <a:p>
            <a:r>
              <a:rPr kumimoji="1" lang="en-US" altLang="ja-JP" dirty="0">
                <a:solidFill>
                  <a:srgbClr val="A5A5A5">
                    <a:lumMod val="50000"/>
                  </a:srgbClr>
                </a:solidFill>
                <a:latin typeface="メイリオ" panose="020B0604030504040204" pitchFamily="50" charset="-128"/>
                <a:ea typeface="メイリオ" panose="020B0604030504040204" pitchFamily="50" charset="-128"/>
              </a:rPr>
              <a:t>    </a:t>
            </a:r>
            <a:r>
              <a:rPr kumimoji="1" lang="ja-JP" altLang="en-US" b="1" dirty="0">
                <a:solidFill>
                  <a:srgbClr val="FF0000"/>
                </a:solidFill>
                <a:latin typeface="メイリオ" panose="020B0604030504040204" pitchFamily="50" charset="-128"/>
                <a:ea typeface="メイリオ" panose="020B0604030504040204" pitchFamily="50" charset="-128"/>
              </a:rPr>
              <a:t>（－４）</a:t>
            </a:r>
            <a:r>
              <a:rPr kumimoji="1" lang="ja-JP" altLang="en-US" b="1" dirty="0">
                <a:solidFill>
                  <a:srgbClr val="A5A5A5">
                    <a:lumMod val="50000"/>
                  </a:srgbClr>
                </a:solidFill>
                <a:latin typeface="メイリオ" panose="020B0604030504040204" pitchFamily="50" charset="-128"/>
                <a:ea typeface="メイリオ" panose="020B0604030504040204" pitchFamily="50" charset="-128"/>
              </a:rPr>
              <a:t>＋（＋１）＋</a:t>
            </a:r>
            <a:r>
              <a:rPr kumimoji="1" lang="ja-JP" altLang="en-US" b="1" dirty="0">
                <a:solidFill>
                  <a:srgbClr val="FF0000"/>
                </a:solidFill>
                <a:latin typeface="メイリオ" panose="020B0604030504040204" pitchFamily="50" charset="-128"/>
                <a:ea typeface="メイリオ" panose="020B0604030504040204" pitchFamily="50" charset="-128"/>
              </a:rPr>
              <a:t>（－３）</a:t>
            </a:r>
            <a:r>
              <a:rPr kumimoji="1" lang="ja-JP" altLang="en-US" b="1" dirty="0">
                <a:solidFill>
                  <a:srgbClr val="A5A5A5">
                    <a:lumMod val="50000"/>
                  </a:srgbClr>
                </a:solidFill>
                <a:latin typeface="メイリオ" panose="020B0604030504040204" pitchFamily="50" charset="-128"/>
                <a:ea typeface="メイリオ" panose="020B0604030504040204" pitchFamily="50" charset="-128"/>
              </a:rPr>
              <a:t>＋（＋５）</a:t>
            </a:r>
            <a:endParaRPr kumimoji="1" lang="en-US" altLang="ja-JP" b="1" dirty="0">
              <a:solidFill>
                <a:srgbClr val="A5A5A5">
                  <a:lumMod val="50000"/>
                </a:srgbClr>
              </a:solidFill>
              <a:latin typeface="メイリオ" panose="020B0604030504040204" pitchFamily="50" charset="-128"/>
              <a:ea typeface="メイリオ" panose="020B0604030504040204" pitchFamily="50" charset="-128"/>
            </a:endParaRPr>
          </a:p>
          <a:p>
            <a:endParaRPr kumimoji="1" lang="ja-JP" altLang="en-US" dirty="0"/>
          </a:p>
        </p:txBody>
      </p:sp>
      <p:sp>
        <p:nvSpPr>
          <p:cNvPr id="15" name="テキスト ボックス 14">
            <a:extLst>
              <a:ext uri="{FF2B5EF4-FFF2-40B4-BE49-F238E27FC236}">
                <a16:creationId xmlns:a16="http://schemas.microsoft.com/office/drawing/2014/main" id="{5E5C8A6F-46C3-47CE-9C0C-7B6039632509}"/>
              </a:ext>
            </a:extLst>
          </p:cNvPr>
          <p:cNvSpPr txBox="1"/>
          <p:nvPr/>
        </p:nvSpPr>
        <p:spPr>
          <a:xfrm>
            <a:off x="156822" y="3608340"/>
            <a:ext cx="8987177" cy="861774"/>
          </a:xfrm>
          <a:prstGeom prst="rect">
            <a:avLst/>
          </a:prstGeom>
          <a:noFill/>
        </p:spPr>
        <p:txBody>
          <a:bodyPr wrap="square" rtlCol="0">
            <a:spAutoFit/>
          </a:bodyPr>
          <a:lstStyle/>
          <a:p>
            <a:pPr lvl="1"/>
            <a:r>
              <a:rPr lang="ja-JP" altLang="en-US" dirty="0">
                <a:solidFill>
                  <a:srgbClr val="A5A5A5">
                    <a:lumMod val="50000"/>
                  </a:srgbClr>
                </a:solidFill>
                <a:latin typeface="AR P丸ゴシック体E" panose="020F0900000000000000" pitchFamily="50" charset="-128"/>
                <a:ea typeface="AR P丸ゴシック体E" panose="020F0900000000000000" pitchFamily="50" charset="-128"/>
              </a:rPr>
              <a:t>　　　　　　　　　</a:t>
            </a:r>
            <a:r>
              <a:rPr lang="ja-JP" altLang="en-US" sz="1600" dirty="0">
                <a:solidFill>
                  <a:srgbClr val="A5A5A5">
                    <a:lumMod val="50000"/>
                  </a:srgbClr>
                </a:solidFill>
                <a:latin typeface="メイリオ" panose="020B0604030504040204" pitchFamily="50" charset="-128"/>
                <a:ea typeface="メイリオ" panose="020B0604030504040204" pitchFamily="50" charset="-128"/>
              </a:rPr>
              <a:t>・ そして　無意識に交換法則を使って　頭の中で並べ変え</a:t>
            </a:r>
            <a:endParaRPr lang="en-US" altLang="ja-JP" sz="1600" dirty="0">
              <a:solidFill>
                <a:srgbClr val="A5A5A5">
                  <a:lumMod val="50000"/>
                </a:srgbClr>
              </a:solidFill>
              <a:latin typeface="メイリオ" panose="020B0604030504040204" pitchFamily="50" charset="-128"/>
              <a:ea typeface="メイリオ" panose="020B0604030504040204" pitchFamily="50" charset="-128"/>
            </a:endParaRPr>
          </a:p>
          <a:p>
            <a:endParaRPr lang="en-US" altLang="ja-JP" sz="1600" dirty="0">
              <a:solidFill>
                <a:srgbClr val="A5A5A5">
                  <a:lumMod val="50000"/>
                </a:srgbClr>
              </a:solidFill>
              <a:latin typeface="メイリオ" panose="020B0604030504040204" pitchFamily="50" charset="-128"/>
              <a:ea typeface="メイリオ" panose="020B0604030504040204" pitchFamily="50" charset="-128"/>
            </a:endParaRPr>
          </a:p>
          <a:p>
            <a:r>
              <a:rPr lang="ja-JP" altLang="en-US" sz="1600" b="1" dirty="0">
                <a:solidFill>
                  <a:srgbClr val="A5A5A5">
                    <a:lumMod val="50000"/>
                  </a:srgbClr>
                </a:solidFill>
                <a:latin typeface="メイリオ" panose="020B0604030504040204" pitchFamily="50" charset="-128"/>
                <a:ea typeface="メイリオ" panose="020B0604030504040204" pitchFamily="50" charset="-128"/>
              </a:rPr>
              <a:t>（＋１）＋（＋５）＋</a:t>
            </a:r>
            <a:r>
              <a:rPr lang="ja-JP" altLang="en-US" sz="1600" b="1" dirty="0">
                <a:solidFill>
                  <a:srgbClr val="FF0000"/>
                </a:solidFill>
                <a:latin typeface="メイリオ" panose="020B0604030504040204" pitchFamily="50" charset="-128"/>
                <a:ea typeface="メイリオ" panose="020B0604030504040204" pitchFamily="50" charset="-128"/>
              </a:rPr>
              <a:t>（－４）</a:t>
            </a:r>
            <a:r>
              <a:rPr lang="ja-JP" altLang="en-US" sz="1600" b="1" dirty="0">
                <a:solidFill>
                  <a:srgbClr val="A5A5A5">
                    <a:lumMod val="50000"/>
                  </a:srgbClr>
                </a:solidFill>
                <a:latin typeface="メイリオ" panose="020B0604030504040204" pitchFamily="50" charset="-128"/>
                <a:ea typeface="メイリオ" panose="020B0604030504040204" pitchFamily="50" charset="-128"/>
              </a:rPr>
              <a:t>＋</a:t>
            </a:r>
            <a:r>
              <a:rPr lang="ja-JP" altLang="en-US" sz="1600" b="1" dirty="0">
                <a:solidFill>
                  <a:srgbClr val="FF0000"/>
                </a:solidFill>
                <a:latin typeface="メイリオ" panose="020B0604030504040204" pitchFamily="50" charset="-128"/>
                <a:ea typeface="メイリオ" panose="020B0604030504040204" pitchFamily="50" charset="-128"/>
              </a:rPr>
              <a:t>（－３）</a:t>
            </a:r>
            <a:r>
              <a:rPr lang="ja-JP" altLang="en-US" sz="1600" dirty="0">
                <a:solidFill>
                  <a:srgbClr val="FF0000"/>
                </a:solidFill>
                <a:latin typeface="メイリオ" panose="020B0604030504040204" pitchFamily="50" charset="-128"/>
                <a:ea typeface="メイリオ" panose="020B0604030504040204" pitchFamily="50" charset="-128"/>
              </a:rPr>
              <a:t> </a:t>
            </a: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とし、正負の合計どうしを引き算しているであろう。</a:t>
            </a:r>
            <a:endPar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169EF246-5897-4F53-B8D3-B06238293D8D}"/>
              </a:ext>
            </a:extLst>
          </p:cNvPr>
          <p:cNvSpPr txBox="1"/>
          <p:nvPr/>
        </p:nvSpPr>
        <p:spPr>
          <a:xfrm>
            <a:off x="547936" y="6029672"/>
            <a:ext cx="2376264" cy="648072"/>
          </a:xfrm>
          <a:prstGeom prst="rect">
            <a:avLst/>
          </a:prstGeom>
          <a:noFill/>
        </p:spPr>
        <p:txBody>
          <a:bodyPr wrap="square" rtlCol="0">
            <a:spAutoFit/>
          </a:bodyPr>
          <a:lstStyle/>
          <a:p>
            <a:endParaRPr kumimoji="1" lang="ja-JP" altLang="en-US" dirty="0"/>
          </a:p>
        </p:txBody>
      </p:sp>
      <p:sp>
        <p:nvSpPr>
          <p:cNvPr id="21" name="テキスト ボックス 20">
            <a:extLst>
              <a:ext uri="{FF2B5EF4-FFF2-40B4-BE49-F238E27FC236}">
                <a16:creationId xmlns:a16="http://schemas.microsoft.com/office/drawing/2014/main" id="{621DC1CA-9DF5-4F5C-88CC-D58B5A4F9E69}"/>
              </a:ext>
            </a:extLst>
          </p:cNvPr>
          <p:cNvSpPr txBox="1"/>
          <p:nvPr/>
        </p:nvSpPr>
        <p:spPr>
          <a:xfrm>
            <a:off x="691952" y="5885656"/>
            <a:ext cx="2384648" cy="591495"/>
          </a:xfrm>
          <a:prstGeom prst="rect">
            <a:avLst/>
          </a:prstGeom>
          <a:noFill/>
        </p:spPr>
        <p:txBody>
          <a:bodyPr wrap="square" rtlCol="0">
            <a:spAutoFit/>
          </a:bodyPr>
          <a:lstStyle/>
          <a:p>
            <a:endParaRPr kumimoji="1" lang="ja-JP" altLang="en-US" dirty="0"/>
          </a:p>
        </p:txBody>
      </p:sp>
      <p:sp>
        <p:nvSpPr>
          <p:cNvPr id="22" name="テキスト ボックス 21">
            <a:extLst>
              <a:ext uri="{FF2B5EF4-FFF2-40B4-BE49-F238E27FC236}">
                <a16:creationId xmlns:a16="http://schemas.microsoft.com/office/drawing/2014/main" id="{C2FA66DA-F0C2-427E-92B9-61AA0C513E11}"/>
              </a:ext>
            </a:extLst>
          </p:cNvPr>
          <p:cNvSpPr txBox="1"/>
          <p:nvPr/>
        </p:nvSpPr>
        <p:spPr>
          <a:xfrm>
            <a:off x="153846" y="4548030"/>
            <a:ext cx="8987174" cy="1354217"/>
          </a:xfrm>
          <a:prstGeom prst="rect">
            <a:avLst/>
          </a:prstGeom>
          <a:noFill/>
        </p:spPr>
        <p:txBody>
          <a:bodyPr wrap="square" rtlCol="0">
            <a:spAutoFit/>
          </a:bodyPr>
          <a:lstStyle/>
          <a:p>
            <a:r>
              <a:rPr lang="ja-JP" altLang="en-US" sz="1600" dirty="0">
                <a:solidFill>
                  <a:schemeClr val="tx1">
                    <a:lumMod val="65000"/>
                    <a:lumOff val="35000"/>
                  </a:schemeClr>
                </a:solidFill>
                <a:latin typeface="メイリオ" panose="020B0604030504040204" pitchFamily="50" charset="-128"/>
                <a:ea typeface="メイリオ" panose="020B0604030504040204" pitchFamily="50" charset="-128"/>
              </a:rPr>
              <a:t>・ それならば、加減計算の最初の段階で　この形に持ち込めば、全ての加減を</a:t>
            </a:r>
            <a:endParaRPr lang="en-US" altLang="ja-JP" sz="1600" dirty="0">
              <a:solidFill>
                <a:schemeClr val="tx1">
                  <a:lumMod val="65000"/>
                  <a:lumOff val="35000"/>
                </a:schemeClr>
              </a:solidFill>
              <a:latin typeface="メイリオ" panose="020B0604030504040204" pitchFamily="50" charset="-128"/>
              <a:ea typeface="メイリオ" panose="020B0604030504040204" pitchFamily="50" charset="-128"/>
            </a:endParaRPr>
          </a:p>
          <a:p>
            <a:endParaRPr lang="en-US" altLang="ja-JP" sz="1600" dirty="0">
              <a:solidFill>
                <a:schemeClr val="tx1">
                  <a:lumMod val="65000"/>
                  <a:lumOff val="35000"/>
                </a:schemeClr>
              </a:solidFill>
              <a:latin typeface="メイリオ" panose="020B0604030504040204" pitchFamily="50" charset="-128"/>
              <a:ea typeface="メイリオ" panose="020B0604030504040204" pitchFamily="50" charset="-128"/>
            </a:endParaRPr>
          </a:p>
          <a:p>
            <a:r>
              <a:rPr lang="ja-JP" altLang="en-US" sz="1600" dirty="0">
                <a:solidFill>
                  <a:schemeClr val="tx1">
                    <a:lumMod val="65000"/>
                    <a:lumOff val="35000"/>
                  </a:schemeClr>
                </a:solidFill>
                <a:latin typeface="メイリオ" panose="020B0604030504040204" pitchFamily="50" charset="-128"/>
                <a:ea typeface="メイリオ" panose="020B0604030504040204" pitchFamily="50" charset="-128"/>
              </a:rPr>
              <a:t>　同一手順で処理出来るであろう。　そして　トランプゲームを使わない授業にでも</a:t>
            </a:r>
            <a:endParaRPr lang="en-US" altLang="ja-JP" sz="1600" dirty="0">
              <a:solidFill>
                <a:schemeClr val="tx1">
                  <a:lumMod val="65000"/>
                  <a:lumOff val="35000"/>
                </a:schemeClr>
              </a:solidFill>
              <a:latin typeface="メイリオ" panose="020B0604030504040204" pitchFamily="50" charset="-128"/>
              <a:ea typeface="メイリオ" panose="020B0604030504040204" pitchFamily="50" charset="-128"/>
            </a:endParaRPr>
          </a:p>
          <a:p>
            <a:endParaRPr lang="en-US" altLang="ja-JP" sz="1600" dirty="0">
              <a:solidFill>
                <a:schemeClr val="tx1">
                  <a:lumMod val="65000"/>
                  <a:lumOff val="35000"/>
                </a:schemeClr>
              </a:solidFill>
              <a:latin typeface="メイリオ" panose="020B0604030504040204" pitchFamily="50" charset="-128"/>
              <a:ea typeface="メイリオ" panose="020B0604030504040204" pitchFamily="50" charset="-128"/>
            </a:endParaRPr>
          </a:p>
          <a:p>
            <a:r>
              <a:rPr lang="ja-JP" altLang="en-US" sz="1600" dirty="0">
                <a:solidFill>
                  <a:schemeClr val="tx1">
                    <a:lumMod val="65000"/>
                    <a:lumOff val="35000"/>
                  </a:schemeClr>
                </a:solidFill>
                <a:latin typeface="メイリオ" panose="020B0604030504040204" pitchFamily="50" charset="-128"/>
                <a:ea typeface="メイリオ" panose="020B0604030504040204" pitchFamily="50" charset="-128"/>
              </a:rPr>
              <a:t>　使えるように一般化したのが　このレポートの趣旨であります。</a:t>
            </a:r>
            <a:endParaRPr kumimoji="1" lang="ja-JP" altLang="en-US" sz="1600" dirty="0">
              <a:solidFill>
                <a:schemeClr val="tx1">
                  <a:lumMod val="65000"/>
                  <a:lumOff val="35000"/>
                </a:schemeClr>
              </a:solidFill>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id="{A8E87DFD-9EBE-4E2C-A725-6BDFD7CF17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4440" y="2321471"/>
            <a:ext cx="2016224" cy="813274"/>
          </a:xfrm>
          <a:prstGeom prst="rect">
            <a:avLst/>
          </a:prstGeom>
        </p:spPr>
      </p:pic>
      <p:pic>
        <p:nvPicPr>
          <p:cNvPr id="7" name="図 6">
            <a:extLst>
              <a:ext uri="{FF2B5EF4-FFF2-40B4-BE49-F238E27FC236}">
                <a16:creationId xmlns:a16="http://schemas.microsoft.com/office/drawing/2014/main" id="{1644A90C-1472-497A-9E70-2B6F5EBA41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440" y="3229235"/>
            <a:ext cx="2027599" cy="813273"/>
          </a:xfrm>
          <a:prstGeom prst="rect">
            <a:avLst/>
          </a:prstGeom>
        </p:spPr>
      </p:pic>
      <p:sp>
        <p:nvSpPr>
          <p:cNvPr id="2" name="テキスト ボックス 1">
            <a:extLst>
              <a:ext uri="{FF2B5EF4-FFF2-40B4-BE49-F238E27FC236}">
                <a16:creationId xmlns:a16="http://schemas.microsoft.com/office/drawing/2014/main" id="{818F4CE6-2111-4D40-8A73-3B4328FE4F18}"/>
              </a:ext>
            </a:extLst>
          </p:cNvPr>
          <p:cNvSpPr txBox="1"/>
          <p:nvPr/>
        </p:nvSpPr>
        <p:spPr>
          <a:xfrm>
            <a:off x="153846" y="6053058"/>
            <a:ext cx="8987174" cy="584775"/>
          </a:xfrm>
          <a:prstGeom prst="rect">
            <a:avLst/>
          </a:prstGeom>
          <a:noFill/>
        </p:spPr>
        <p:txBody>
          <a:bodyPr wrap="square" rtlCol="0">
            <a:spAutoFit/>
          </a:bodyPr>
          <a:lstStyle/>
          <a:p>
            <a:r>
              <a:rPr lang="ja-JP" altLang="en-US" sz="1600" dirty="0">
                <a:solidFill>
                  <a:srgbClr val="A5A5A5">
                    <a:lumMod val="50000"/>
                  </a:srgbClr>
                </a:solidFill>
                <a:latin typeface="メイリオ" panose="020B0604030504040204" pitchFamily="50" charset="-128"/>
                <a:ea typeface="メイリオ" panose="020B0604030504040204" pitchFamily="50" charset="-128"/>
              </a:rPr>
              <a:t>・ 再度 言いますが、</a:t>
            </a:r>
            <a:endParaRPr lang="en-US" altLang="ja-JP" sz="1600" dirty="0">
              <a:solidFill>
                <a:srgbClr val="A5A5A5">
                  <a:lumMod val="50000"/>
                </a:srgbClr>
              </a:solidFill>
              <a:latin typeface="メイリオ" panose="020B0604030504040204" pitchFamily="50" charset="-128"/>
              <a:ea typeface="メイリオ" panose="020B0604030504040204" pitchFamily="50" charset="-128"/>
            </a:endParaRPr>
          </a:p>
          <a:p>
            <a:r>
              <a:rPr lang="en-US" altLang="ja-JP" sz="1600" dirty="0">
                <a:solidFill>
                  <a:srgbClr val="A5A5A5">
                    <a:lumMod val="50000"/>
                  </a:srgbClr>
                </a:solidFill>
                <a:latin typeface="メイリオ" panose="020B0604030504040204" pitchFamily="50" charset="-128"/>
                <a:ea typeface="メイリオ" panose="020B0604030504040204" pitchFamily="50" charset="-128"/>
              </a:rPr>
              <a:t>      </a:t>
            </a:r>
            <a:r>
              <a:rPr lang="ja-JP" altLang="en-US" sz="1600" dirty="0">
                <a:solidFill>
                  <a:srgbClr val="A5A5A5">
                    <a:lumMod val="50000"/>
                  </a:srgbClr>
                </a:solidFill>
                <a:latin typeface="メイリオ" panose="020B0604030504040204" pitchFamily="50" charset="-128"/>
                <a:ea typeface="メイリオ" panose="020B0604030504040204" pitchFamily="50" charset="-128"/>
              </a:rPr>
              <a:t>この代数和的方法は、カードの枚数や赤黒の絶対値にも関係なく処理出来ます。</a:t>
            </a:r>
            <a:endParaRPr kumimoji="1" lang="ja-JP" altLang="en-US" sz="1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54504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arn(inVertic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animEffect transition="in" filter="wipe(down)">
                                      <p:cBhvr>
                                        <p:cTn id="25" dur="500"/>
                                        <p:tgtEl>
                                          <p:spTgt spid="13">
                                            <p:txEl>
                                              <p:pRg st="0" end="0"/>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13">
                                            <p:txEl>
                                              <p:pRg st="1" end="1"/>
                                            </p:txEl>
                                          </p:spTgt>
                                        </p:tgtEl>
                                        <p:attrNameLst>
                                          <p:attrName>style.visibility</p:attrName>
                                        </p:attrNameLst>
                                      </p:cBhvr>
                                      <p:to>
                                        <p:strVal val="visible"/>
                                      </p:to>
                                    </p:set>
                                    <p:animEffect transition="in" filter="wipe(down)">
                                      <p:cBhvr>
                                        <p:cTn id="28" dur="500"/>
                                        <p:tgtEl>
                                          <p:spTgt spid="13">
                                            <p:txEl>
                                              <p:pRg st="1" end="1"/>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13">
                                            <p:txEl>
                                              <p:pRg st="2" end="2"/>
                                            </p:txEl>
                                          </p:spTgt>
                                        </p:tgtEl>
                                        <p:attrNameLst>
                                          <p:attrName>style.visibility</p:attrName>
                                        </p:attrNameLst>
                                      </p:cBhvr>
                                      <p:to>
                                        <p:strVal val="visible"/>
                                      </p:to>
                                    </p:set>
                                    <p:animEffect transition="in" filter="wipe(down)">
                                      <p:cBhvr>
                                        <p:cTn id="31" dur="500"/>
                                        <p:tgtEl>
                                          <p:spTgt spid="1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5" presetClass="entr" presetSubtype="0"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2000"/>
                                        <p:tgtEl>
                                          <p:spTgt spid="7"/>
                                        </p:tgtEl>
                                      </p:cBhvr>
                                    </p:animEffect>
                                    <p:anim calcmode="lin" valueType="num">
                                      <p:cBhvr>
                                        <p:cTn id="37" dur="2000" fill="hold"/>
                                        <p:tgtEl>
                                          <p:spTgt spid="7"/>
                                        </p:tgtEl>
                                        <p:attrNameLst>
                                          <p:attrName>ppt_w</p:attrName>
                                        </p:attrNameLst>
                                      </p:cBhvr>
                                      <p:tavLst>
                                        <p:tav tm="0" fmla="#ppt_w*sin(2.5*pi*$)">
                                          <p:val>
                                            <p:fltVal val="0"/>
                                          </p:val>
                                        </p:tav>
                                        <p:tav tm="100000">
                                          <p:val>
                                            <p:fltVal val="1"/>
                                          </p:val>
                                        </p:tav>
                                      </p:tavLst>
                                    </p:anim>
                                    <p:anim calcmode="lin" valueType="num">
                                      <p:cBhvr>
                                        <p:cTn id="38"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5">
                                            <p:txEl>
                                              <p:pRg st="0" end="0"/>
                                            </p:txEl>
                                          </p:spTgt>
                                        </p:tgtEl>
                                        <p:attrNameLst>
                                          <p:attrName>style.visibility</p:attrName>
                                        </p:attrNameLst>
                                      </p:cBhvr>
                                      <p:to>
                                        <p:strVal val="visible"/>
                                      </p:to>
                                    </p:set>
                                    <p:animEffect transition="in" filter="barn(inVertical)">
                                      <p:cBhvr>
                                        <p:cTn id="43" dur="500"/>
                                        <p:tgtEl>
                                          <p:spTgt spid="15">
                                            <p:txEl>
                                              <p:pRg st="0" end="0"/>
                                            </p:txEl>
                                          </p:spTgt>
                                        </p:tgtEl>
                                      </p:cBhvr>
                                    </p:animEffect>
                                  </p:childTnLst>
                                </p:cTn>
                              </p:par>
                              <p:par>
                                <p:cTn id="44" presetID="16" presetClass="entr" presetSubtype="21" fill="hold" nodeType="withEffect">
                                  <p:stCondLst>
                                    <p:cond delay="0"/>
                                  </p:stCondLst>
                                  <p:childTnLst>
                                    <p:set>
                                      <p:cBhvr>
                                        <p:cTn id="45" dur="1" fill="hold">
                                          <p:stCondLst>
                                            <p:cond delay="0"/>
                                          </p:stCondLst>
                                        </p:cTn>
                                        <p:tgtEl>
                                          <p:spTgt spid="15">
                                            <p:txEl>
                                              <p:pRg st="2" end="2"/>
                                            </p:txEl>
                                          </p:spTgt>
                                        </p:tgtEl>
                                        <p:attrNameLst>
                                          <p:attrName>style.visibility</p:attrName>
                                        </p:attrNameLst>
                                      </p:cBhvr>
                                      <p:to>
                                        <p:strVal val="visible"/>
                                      </p:to>
                                    </p:set>
                                    <p:animEffect transition="in" filter="barn(inVertical)">
                                      <p:cBhvr>
                                        <p:cTn id="46" dur="500"/>
                                        <p:tgtEl>
                                          <p:spTgt spid="15">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22">
                                            <p:txEl>
                                              <p:pRg st="2" end="2"/>
                                            </p:txEl>
                                          </p:spTgt>
                                        </p:tgtEl>
                                        <p:attrNameLst>
                                          <p:attrName>style.visibility</p:attrName>
                                        </p:attrNameLst>
                                      </p:cBhvr>
                                      <p:to>
                                        <p:strVal val="visible"/>
                                      </p:to>
                                    </p:set>
                                    <p:animEffect transition="in" filter="fade">
                                      <p:cBhvr>
                                        <p:cTn id="56" dur="1000"/>
                                        <p:tgtEl>
                                          <p:spTgt spid="22">
                                            <p:txEl>
                                              <p:pRg st="2" end="2"/>
                                            </p:txEl>
                                          </p:spTgt>
                                        </p:tgtEl>
                                      </p:cBhvr>
                                    </p:animEffect>
                                    <p:anim calcmode="lin" valueType="num">
                                      <p:cBhvr>
                                        <p:cTn id="57"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22">
                                            <p:txEl>
                                              <p:pRg st="2" end="2"/>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22">
                                            <p:txEl>
                                              <p:pRg st="4" end="4"/>
                                            </p:txEl>
                                          </p:spTgt>
                                        </p:tgtEl>
                                        <p:attrNameLst>
                                          <p:attrName>style.visibility</p:attrName>
                                        </p:attrNameLst>
                                      </p:cBhvr>
                                      <p:to>
                                        <p:strVal val="visible"/>
                                      </p:to>
                                    </p:set>
                                    <p:animEffect transition="in" filter="fade">
                                      <p:cBhvr>
                                        <p:cTn id="61" dur="1000"/>
                                        <p:tgtEl>
                                          <p:spTgt spid="22">
                                            <p:txEl>
                                              <p:pRg st="4" end="4"/>
                                            </p:txEl>
                                          </p:spTgt>
                                        </p:tgtEl>
                                      </p:cBhvr>
                                    </p:animEffect>
                                    <p:anim calcmode="lin" valueType="num">
                                      <p:cBhvr>
                                        <p:cTn id="62" dur="1000" fill="hold"/>
                                        <p:tgtEl>
                                          <p:spTgt spid="22">
                                            <p:txEl>
                                              <p:pRg st="4" end="4"/>
                                            </p:txEl>
                                          </p:spTgt>
                                        </p:tgtEl>
                                        <p:attrNameLst>
                                          <p:attrName>ppt_x</p:attrName>
                                        </p:attrNameLst>
                                      </p:cBhvr>
                                      <p:tavLst>
                                        <p:tav tm="0">
                                          <p:val>
                                            <p:strVal val="#ppt_x"/>
                                          </p:val>
                                        </p:tav>
                                        <p:tav tm="100000">
                                          <p:val>
                                            <p:strVal val="#ppt_x"/>
                                          </p:val>
                                        </p:tav>
                                      </p:tavLst>
                                    </p:anim>
                                    <p:anim calcmode="lin" valueType="num">
                                      <p:cBhvr>
                                        <p:cTn id="63" dur="1000" fill="hold"/>
                                        <p:tgtEl>
                                          <p:spTgt spid="2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2"/>
                                        </p:tgtEl>
                                        <p:attrNameLst>
                                          <p:attrName>style.visibility</p:attrName>
                                        </p:attrNameLst>
                                      </p:cBhvr>
                                      <p:to>
                                        <p:strVal val="visible"/>
                                      </p:to>
                                    </p:set>
                                    <p:animEffect transition="in" filter="barn(inVertical)">
                                      <p:cBhvr>
                                        <p:cTn id="6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F116735-0E73-4982-B598-BC17B9ADCA30}"/>
              </a:ext>
            </a:extLst>
          </p:cNvPr>
          <p:cNvSpPr txBox="1"/>
          <p:nvPr/>
        </p:nvSpPr>
        <p:spPr>
          <a:xfrm>
            <a:off x="0" y="14047"/>
            <a:ext cx="2771800" cy="276999"/>
          </a:xfrm>
          <a:prstGeom prst="rect">
            <a:avLst/>
          </a:prstGeom>
          <a:noFill/>
        </p:spPr>
        <p:txBody>
          <a:bodyPr wrap="square" rtlCol="0">
            <a:spAutoFit/>
          </a:bodyPr>
          <a:lstStyle/>
          <a:p>
            <a:pPr lvl="0"/>
            <a:r>
              <a:rPr lang="ja-JP" altLang="en-US" sz="1200" b="1" dirty="0">
                <a:solidFill>
                  <a:prstClr val="black">
                    <a:lumMod val="50000"/>
                    <a:lumOff val="50000"/>
                  </a:prstClr>
                </a:solidFill>
                <a:ea typeface="ＤＦ平成明朝体W7" panose="02010609000101010101" pitchFamily="1" charset="-128"/>
              </a:rPr>
              <a:t>中学校　　数と式分科会　レポート</a:t>
            </a:r>
          </a:p>
        </p:txBody>
      </p:sp>
      <p:sp>
        <p:nvSpPr>
          <p:cNvPr id="3" name="テキスト ボックス 2">
            <a:extLst>
              <a:ext uri="{FF2B5EF4-FFF2-40B4-BE49-F238E27FC236}">
                <a16:creationId xmlns:a16="http://schemas.microsoft.com/office/drawing/2014/main" id="{261CF691-21FF-43AE-BEF0-9148D435C629}"/>
              </a:ext>
            </a:extLst>
          </p:cNvPr>
          <p:cNvSpPr txBox="1"/>
          <p:nvPr/>
        </p:nvSpPr>
        <p:spPr>
          <a:xfrm>
            <a:off x="-324544" y="7970289"/>
            <a:ext cx="9144000" cy="4678204"/>
          </a:xfrm>
          <a:prstGeom prst="rect">
            <a:avLst/>
          </a:prstGeom>
          <a:noFill/>
        </p:spPr>
        <p:txBody>
          <a:bodyPr wrap="square" rtlCol="0">
            <a:spAutoFit/>
          </a:bodyPr>
          <a:lstStyle/>
          <a:p>
            <a:pPr algn="r"/>
            <a:r>
              <a:rPr lang="ja-JP" altLang="en-US" sz="2000" dirty="0">
                <a:solidFill>
                  <a:srgbClr val="000000"/>
                </a:solidFill>
                <a:latin typeface="AR P丸ゴシック体E" panose="020F0900000000000000" pitchFamily="50" charset="-128"/>
                <a:ea typeface="AR P丸ゴシック体E" panose="020F0900000000000000" pitchFamily="50" charset="-128"/>
              </a:rPr>
              <a:t>僕ら　教科書みたいに　あんな面倒なことせーへんで。」</a:t>
            </a:r>
          </a:p>
          <a:p>
            <a:pPr algn="r"/>
            <a:r>
              <a:rPr lang="ja-JP" altLang="en-US" sz="2000" dirty="0">
                <a:solidFill>
                  <a:srgbClr val="000000"/>
                </a:solidFill>
                <a:latin typeface="AR P丸ゴシック体E" panose="020F0900000000000000" pitchFamily="50" charset="-128"/>
                <a:ea typeface="AR P丸ゴシック体E" panose="020F0900000000000000" pitchFamily="50" charset="-128"/>
              </a:rPr>
              <a:t>「黒札の合計から　赤札の合計を引き算するだけやで、、、。」とのこと。</a:t>
            </a:r>
          </a:p>
          <a:p>
            <a:pPr algn="r"/>
            <a:r>
              <a:rPr lang="ja-JP" altLang="en-US" sz="2000" dirty="0">
                <a:solidFill>
                  <a:srgbClr val="000000"/>
                </a:solidFill>
                <a:latin typeface="AR P丸ゴシック体E" panose="020F0900000000000000" pitchFamily="50" charset="-128"/>
                <a:ea typeface="AR P丸ゴシック体E" panose="020F0900000000000000" pitchFamily="50" charset="-128"/>
              </a:rPr>
              <a:t>目からウロコでした。</a:t>
            </a:r>
          </a:p>
          <a:p>
            <a:pPr algn="r"/>
            <a:r>
              <a:rPr lang="ja-JP" altLang="en-US" sz="2000" dirty="0">
                <a:solidFill>
                  <a:srgbClr val="000000"/>
                </a:solidFill>
                <a:latin typeface="AR P丸ゴシック体E" panose="020F0900000000000000" pitchFamily="50" charset="-128"/>
                <a:ea typeface="AR P丸ゴシック体E" panose="020F0900000000000000" pitchFamily="50" charset="-128"/>
              </a:rPr>
              <a:t>次に１年生を担当する時からは　教科書に準拠せず、</a:t>
            </a:r>
          </a:p>
          <a:p>
            <a:pPr algn="r"/>
            <a:r>
              <a:rPr lang="ja-JP" altLang="en-US" sz="2000" dirty="0">
                <a:solidFill>
                  <a:srgbClr val="000000"/>
                </a:solidFill>
                <a:latin typeface="AR P丸ゴシック体E" panose="020F0900000000000000" pitchFamily="50" charset="-128"/>
                <a:ea typeface="AR P丸ゴシック体E" panose="020F0900000000000000" pitchFamily="50" charset="-128"/>
              </a:rPr>
              <a:t>生徒たちが自然に行っている計算方法を活かせる説明方法に変えました。</a:t>
            </a:r>
          </a:p>
          <a:p>
            <a:pPr algn="r"/>
            <a:r>
              <a:rPr lang="ja-JP" altLang="en-US" sz="2000" dirty="0">
                <a:solidFill>
                  <a:srgbClr val="000000"/>
                </a:solidFill>
                <a:latin typeface="AR P丸ゴシック体E" panose="020F0900000000000000" pitchFamily="50" charset="-128"/>
                <a:ea typeface="AR P丸ゴシック体E" panose="020F0900000000000000" pitchFamily="50" charset="-128"/>
              </a:rPr>
              <a:t>　それ以後　約３０年間　中学校最初のこの単元、</a:t>
            </a:r>
          </a:p>
          <a:p>
            <a:pPr algn="r"/>
            <a:r>
              <a:rPr lang="ja-JP" altLang="en-US" sz="2000" dirty="0">
                <a:solidFill>
                  <a:srgbClr val="000000"/>
                </a:solidFill>
                <a:latin typeface="AR P丸ゴシック体E" panose="020F0900000000000000" pitchFamily="50" charset="-128"/>
                <a:ea typeface="AR P丸ゴシック体E" panose="020F0900000000000000" pitchFamily="50" charset="-128"/>
              </a:rPr>
              <a:t>生徒も　授業者の私も　スッキリ楽しく取り組めました。</a:t>
            </a:r>
          </a:p>
          <a:p>
            <a:pPr algn="r"/>
            <a:r>
              <a:rPr lang="ja-JP" altLang="en-US" sz="2000" dirty="0">
                <a:solidFill>
                  <a:srgbClr val="000000"/>
                </a:solidFill>
                <a:latin typeface="AR P丸ゴシック体E" panose="020F0900000000000000" pitchFamily="50" charset="-128"/>
                <a:ea typeface="AR P丸ゴシック体E" panose="020F0900000000000000" pitchFamily="50" charset="-128"/>
              </a:rPr>
              <a:t>教科書と違うアプローチでしたが、勿論　何の不具合もありませんでした。</a:t>
            </a:r>
          </a:p>
          <a:p>
            <a:pPr algn="r"/>
            <a:r>
              <a:rPr lang="ja-JP" altLang="en-US" sz="2000" dirty="0">
                <a:solidFill>
                  <a:srgbClr val="000000"/>
                </a:solidFill>
                <a:latin typeface="AR P丸ゴシック体E" panose="020F0900000000000000" pitchFamily="50" charset="-128"/>
                <a:ea typeface="AR P丸ゴシック体E" panose="020F0900000000000000" pitchFamily="50" charset="-128"/>
              </a:rPr>
              <a:t>強いて言えば、生徒の中には学習塾で授業より先に習っている生徒がいます。</a:t>
            </a:r>
          </a:p>
          <a:p>
            <a:pPr algn="r"/>
            <a:r>
              <a:rPr lang="ja-JP" altLang="en-US" sz="2000" dirty="0">
                <a:solidFill>
                  <a:srgbClr val="000000"/>
                </a:solidFill>
                <a:latin typeface="AR P丸ゴシック体E" panose="020F0900000000000000" pitchFamily="50" charset="-128"/>
                <a:ea typeface="AR P丸ゴシック体E" panose="020F0900000000000000" pitchFamily="50" charset="-128"/>
              </a:rPr>
              <a:t>そういう生徒の中には、せっかく習得したのに　先生の説明が違うやないかと</a:t>
            </a:r>
          </a:p>
          <a:p>
            <a:pPr algn="r"/>
            <a:r>
              <a:rPr lang="ja-JP" altLang="en-US" sz="2000" dirty="0">
                <a:solidFill>
                  <a:srgbClr val="000000"/>
                </a:solidFill>
                <a:latin typeface="AR P丸ゴシック体E" panose="020F0900000000000000" pitchFamily="50" charset="-128"/>
                <a:ea typeface="AR P丸ゴシック体E" panose="020F0900000000000000" pitchFamily="50" charset="-128"/>
              </a:rPr>
              <a:t>不満顔の者はクラスに数人いました。</a:t>
            </a:r>
          </a:p>
          <a:p>
            <a:pPr algn="r"/>
            <a:r>
              <a:rPr lang="ja-JP" altLang="en-US" sz="2000" dirty="0">
                <a:solidFill>
                  <a:srgbClr val="000000"/>
                </a:solidFill>
                <a:latin typeface="AR P丸ゴシック体E" panose="020F0900000000000000" pitchFamily="50" charset="-128"/>
                <a:ea typeface="AR P丸ゴシック体E" panose="020F0900000000000000" pitchFamily="50" charset="-128"/>
              </a:rPr>
              <a:t>かと言って、その生徒たちが　違う説明を受けて混乱した様子は　勿論なかったです。</a:t>
            </a:r>
          </a:p>
          <a:p>
            <a:r>
              <a:rPr lang="ja-JP" altLang="en-US" sz="2000" dirty="0">
                <a:solidFill>
                  <a:srgbClr val="000000"/>
                </a:solidFill>
                <a:latin typeface="メイリオ" panose="020B0604030504040204" pitchFamily="50" charset="-128"/>
                <a:ea typeface="メイリオ" panose="020B0604030504040204" pitchFamily="50" charset="-128"/>
              </a:rPr>
              <a:t> </a:t>
            </a:r>
          </a:p>
          <a:p>
            <a:endParaRPr kumimoji="1" lang="ja-JP" altLang="en-US" dirty="0"/>
          </a:p>
        </p:txBody>
      </p:sp>
      <p:sp>
        <p:nvSpPr>
          <p:cNvPr id="8" name="テキスト ボックス 7">
            <a:extLst>
              <a:ext uri="{FF2B5EF4-FFF2-40B4-BE49-F238E27FC236}">
                <a16:creationId xmlns:a16="http://schemas.microsoft.com/office/drawing/2014/main" id="{93C20DF2-329E-4D7B-8BF1-1931AE1F2754}"/>
              </a:ext>
            </a:extLst>
          </p:cNvPr>
          <p:cNvSpPr txBox="1"/>
          <p:nvPr/>
        </p:nvSpPr>
        <p:spPr>
          <a:xfrm>
            <a:off x="251521" y="1097991"/>
            <a:ext cx="8892480" cy="646331"/>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a:t>
            </a:r>
            <a:r>
              <a:rPr kumimoji="1" lang="en-US" altLang="ja-JP" dirty="0">
                <a:solidFill>
                  <a:srgbClr val="0070C0"/>
                </a:solidFill>
                <a:latin typeface="メイリオ" panose="020B0604030504040204" pitchFamily="50" charset="-128"/>
                <a:ea typeface="メイリオ" panose="020B0604030504040204" pitchFamily="50" charset="-128"/>
              </a:rPr>
              <a:t>1974</a:t>
            </a:r>
            <a:r>
              <a:rPr kumimoji="1" lang="ja-JP" altLang="en-US" dirty="0">
                <a:solidFill>
                  <a:srgbClr val="0070C0"/>
                </a:solidFill>
                <a:latin typeface="メイリオ" panose="020B0604030504040204" pitchFamily="50" charset="-128"/>
                <a:ea typeface="メイリオ" panose="020B0604030504040204" pitchFamily="50" charset="-128"/>
              </a:rPr>
              <a:t>年 </a:t>
            </a:r>
            <a:r>
              <a:rPr kumimoji="1" lang="ja-JP" altLang="en-US" dirty="0">
                <a:solidFill>
                  <a:schemeClr val="tx1">
                    <a:lumMod val="65000"/>
                    <a:lumOff val="35000"/>
                  </a:schemeClr>
                </a:solidFill>
                <a:latin typeface="メイリオ" panose="020B0604030504040204" pitchFamily="50" charset="-128"/>
                <a:ea typeface="メイリオ" panose="020B0604030504040204" pitchFamily="50" charset="-128"/>
              </a:rPr>
              <a:t>私の最初の赴任校は奈良市で 同和地区を含む学校でした。　</a:t>
            </a:r>
            <a:endParaRPr kumimoji="1" lang="en-US" altLang="ja-JP" dirty="0">
              <a:solidFill>
                <a:schemeClr val="tx1">
                  <a:lumMod val="65000"/>
                  <a:lumOff val="35000"/>
                </a:schemeClr>
              </a:solidFill>
              <a:latin typeface="メイリオ" panose="020B0604030504040204" pitchFamily="50" charset="-128"/>
              <a:ea typeface="メイリオ" panose="020B0604030504040204" pitchFamily="50" charset="-128"/>
            </a:endParaRPr>
          </a:p>
          <a:p>
            <a:r>
              <a:rPr lang="en-US" altLang="ja-JP" dirty="0">
                <a:solidFill>
                  <a:schemeClr val="tx1">
                    <a:lumMod val="65000"/>
                    <a:lumOff val="35000"/>
                  </a:schemeClr>
                </a:solidFill>
                <a:latin typeface="メイリオ" panose="020B0604030504040204" pitchFamily="50" charset="-128"/>
                <a:ea typeface="メイリオ" panose="020B0604030504040204" pitchFamily="50" charset="-128"/>
              </a:rPr>
              <a:t>  </a:t>
            </a:r>
            <a:r>
              <a:rPr kumimoji="1" lang="ja-JP" altLang="en-US" dirty="0">
                <a:solidFill>
                  <a:schemeClr val="tx1">
                    <a:lumMod val="65000"/>
                    <a:lumOff val="35000"/>
                  </a:schemeClr>
                </a:solidFill>
                <a:latin typeface="メイリオ" panose="020B0604030504040204" pitchFamily="50" charset="-128"/>
                <a:ea typeface="メイリオ" panose="020B0604030504040204" pitchFamily="50" charset="-128"/>
              </a:rPr>
              <a:t>週</a:t>
            </a:r>
            <a:r>
              <a:rPr kumimoji="1" lang="en-US" altLang="ja-JP" dirty="0">
                <a:solidFill>
                  <a:schemeClr val="tx1">
                    <a:lumMod val="65000"/>
                    <a:lumOff val="35000"/>
                  </a:schemeClr>
                </a:solidFill>
                <a:latin typeface="メイリオ" panose="020B0604030504040204" pitchFamily="50" charset="-128"/>
                <a:ea typeface="メイリオ" panose="020B0604030504040204" pitchFamily="50" charset="-128"/>
              </a:rPr>
              <a:t>1</a:t>
            </a:r>
            <a:r>
              <a:rPr kumimoji="1" lang="ja-JP" altLang="en-US" dirty="0">
                <a:solidFill>
                  <a:schemeClr val="tx1">
                    <a:lumMod val="65000"/>
                    <a:lumOff val="35000"/>
                  </a:schemeClr>
                </a:solidFill>
                <a:latin typeface="メイリオ" panose="020B0604030504040204" pitchFamily="50" charset="-128"/>
                <a:ea typeface="メイリオ" panose="020B0604030504040204" pitchFamily="50" charset="-128"/>
              </a:rPr>
              <a:t>回夕方に</a:t>
            </a:r>
            <a:r>
              <a:rPr lang="en-US" altLang="ja-JP" dirty="0">
                <a:solidFill>
                  <a:schemeClr val="tx1">
                    <a:lumMod val="65000"/>
                    <a:lumOff val="35000"/>
                  </a:schemeClr>
                </a:solidFill>
                <a:latin typeface="メイリオ" panose="020B0604030504040204" pitchFamily="50" charset="-128"/>
                <a:ea typeface="メイリオ" panose="020B0604030504040204" pitchFamily="50" charset="-128"/>
              </a:rPr>
              <a:t>  </a:t>
            </a:r>
            <a:r>
              <a:rPr lang="ja-JP" altLang="en-US" dirty="0">
                <a:solidFill>
                  <a:schemeClr val="tx1">
                    <a:lumMod val="65000"/>
                    <a:lumOff val="35000"/>
                  </a:schemeClr>
                </a:solidFill>
                <a:latin typeface="メイリオ" panose="020B0604030504040204" pitchFamily="50" charset="-128"/>
                <a:ea typeface="メイリオ" panose="020B0604030504040204" pitchFamily="50" charset="-128"/>
              </a:rPr>
              <a:t>教員全員が手分けして各地区で学習補充をしていました。</a:t>
            </a:r>
            <a:endParaRPr kumimoji="1" lang="ja-JP" altLang="en-US"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6CB07F2E-379C-4432-BACB-435EDDFC017E}"/>
              </a:ext>
            </a:extLst>
          </p:cNvPr>
          <p:cNvSpPr txBox="1"/>
          <p:nvPr/>
        </p:nvSpPr>
        <p:spPr>
          <a:xfrm>
            <a:off x="251521" y="1875999"/>
            <a:ext cx="8892480" cy="646331"/>
          </a:xfrm>
          <a:prstGeom prst="rect">
            <a:avLst/>
          </a:prstGeom>
          <a:noFill/>
        </p:spPr>
        <p:txBody>
          <a:bodyPr wrap="square" rtlCol="0">
            <a:spAutoFit/>
          </a:bodyPr>
          <a:lstStyle/>
          <a:p>
            <a:r>
              <a:rPr lang="ja-JP" altLang="en-US" dirty="0">
                <a:solidFill>
                  <a:schemeClr val="tx1">
                    <a:lumMod val="65000"/>
                    <a:lumOff val="35000"/>
                  </a:schemeClr>
                </a:solidFill>
                <a:latin typeface="メイリオ" panose="020B0604030504040204" pitchFamily="50" charset="-128"/>
                <a:ea typeface="メイリオ" panose="020B0604030504040204" pitchFamily="50" charset="-128"/>
              </a:rPr>
              <a:t>・数学担当の私、</a:t>
            </a:r>
            <a:r>
              <a:rPr lang="en-US" altLang="ja-JP" dirty="0">
                <a:solidFill>
                  <a:schemeClr val="tx1">
                    <a:lumMod val="65000"/>
                    <a:lumOff val="35000"/>
                  </a:schemeClr>
                </a:solidFill>
                <a:latin typeface="メイリオ" panose="020B0604030504040204" pitchFamily="50" charset="-128"/>
                <a:ea typeface="メイリオ" panose="020B0604030504040204" pitchFamily="50" charset="-128"/>
              </a:rPr>
              <a:t>4</a:t>
            </a:r>
            <a:r>
              <a:rPr lang="ja-JP" altLang="en-US" dirty="0">
                <a:solidFill>
                  <a:schemeClr val="tx1">
                    <a:lumMod val="65000"/>
                    <a:lumOff val="35000"/>
                  </a:schemeClr>
                </a:solidFill>
                <a:latin typeface="メイリオ" panose="020B0604030504040204" pitchFamily="50" charset="-128"/>
                <a:ea typeface="メイリオ" panose="020B0604030504040204" pitchFamily="50" charset="-128"/>
              </a:rPr>
              <a:t>月始めは当然 「正負の数の加減」を取り上げての補習でした。</a:t>
            </a:r>
            <a:endParaRPr lang="en-US" altLang="ja-JP" dirty="0">
              <a:solidFill>
                <a:schemeClr val="tx1">
                  <a:lumMod val="65000"/>
                  <a:lumOff val="35000"/>
                </a:schemeClr>
              </a:solidFill>
              <a:latin typeface="メイリオ" panose="020B0604030504040204" pitchFamily="50" charset="-128"/>
              <a:ea typeface="メイリオ" panose="020B0604030504040204" pitchFamily="50" charset="-128"/>
            </a:endParaRPr>
          </a:p>
          <a:p>
            <a:r>
              <a:rPr kumimoji="1" lang="en-US" altLang="ja-JP" dirty="0">
                <a:solidFill>
                  <a:schemeClr val="tx1">
                    <a:lumMod val="65000"/>
                    <a:lumOff val="35000"/>
                  </a:schemeClr>
                </a:solidFill>
                <a:latin typeface="メイリオ" panose="020B0604030504040204" pitchFamily="50" charset="-128"/>
                <a:ea typeface="メイリオ" panose="020B0604030504040204" pitchFamily="50" charset="-128"/>
              </a:rPr>
              <a:t>  </a:t>
            </a:r>
            <a:r>
              <a:rPr kumimoji="1" lang="ja-JP" altLang="en-US" dirty="0">
                <a:solidFill>
                  <a:schemeClr val="tx1">
                    <a:lumMod val="65000"/>
                    <a:lumOff val="35000"/>
                  </a:schemeClr>
                </a:solidFill>
                <a:latin typeface="メイリオ" panose="020B0604030504040204" pitchFamily="50" charset="-128"/>
                <a:ea typeface="メイリオ" panose="020B0604030504040204" pitchFamily="50" charset="-128"/>
              </a:rPr>
              <a:t>当時既に、</a:t>
            </a:r>
            <a:r>
              <a:rPr kumimoji="1" lang="ja-JP" altLang="en-US" dirty="0">
                <a:solidFill>
                  <a:srgbClr val="0070C0"/>
                </a:solidFill>
                <a:latin typeface="メイリオ" panose="020B0604030504040204" pitchFamily="50" charset="-128"/>
                <a:ea typeface="メイリオ" panose="020B0604030504040204" pitchFamily="50" charset="-128"/>
              </a:rPr>
              <a:t>正負の加減をトランプゲームで導入する方法は広く知られていました。</a:t>
            </a:r>
            <a:endParaRPr kumimoji="1" lang="ja-JP" altLang="en-US" sz="1600" dirty="0">
              <a:solidFill>
                <a:srgbClr val="0070C0"/>
              </a:solidFill>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2162183A-320A-4743-921F-0A93534ED132}"/>
              </a:ext>
            </a:extLst>
          </p:cNvPr>
          <p:cNvSpPr txBox="1"/>
          <p:nvPr/>
        </p:nvSpPr>
        <p:spPr>
          <a:xfrm>
            <a:off x="251519" y="2699081"/>
            <a:ext cx="8892480" cy="1200329"/>
          </a:xfrm>
          <a:prstGeom prst="rect">
            <a:avLst/>
          </a:prstGeom>
          <a:noFill/>
        </p:spPr>
        <p:txBody>
          <a:bodyPr wrap="square" rtlCol="0">
            <a:spAutoFit/>
          </a:bodyPr>
          <a:lstStyle/>
          <a:p>
            <a:r>
              <a:rPr lang="ja-JP" altLang="en-US" dirty="0">
                <a:solidFill>
                  <a:schemeClr val="tx1">
                    <a:lumMod val="65000"/>
                    <a:lumOff val="35000"/>
                  </a:schemeClr>
                </a:solidFill>
                <a:latin typeface="メイリオ" panose="020B0604030504040204" pitchFamily="50" charset="-128"/>
                <a:ea typeface="メイリオ" panose="020B0604030504040204" pitchFamily="50" charset="-128"/>
              </a:rPr>
              <a:t>・ゲームのルールを簡単に説明するだけで、得点の計算方法などは「黒札はプラス</a:t>
            </a:r>
            <a:endParaRPr lang="en-US" altLang="ja-JP" dirty="0">
              <a:solidFill>
                <a:schemeClr val="tx1">
                  <a:lumMod val="65000"/>
                  <a:lumOff val="35000"/>
                </a:schemeClr>
              </a:solidFill>
              <a:latin typeface="メイリオ" panose="020B0604030504040204" pitchFamily="50" charset="-128"/>
              <a:ea typeface="メイリオ" panose="020B0604030504040204" pitchFamily="50" charset="-128"/>
            </a:endParaRPr>
          </a:p>
          <a:p>
            <a:r>
              <a:rPr kumimoji="1" lang="en-US" altLang="ja-JP" dirty="0">
                <a:solidFill>
                  <a:schemeClr val="tx1">
                    <a:lumMod val="65000"/>
                    <a:lumOff val="35000"/>
                  </a:schemeClr>
                </a:solidFill>
                <a:latin typeface="メイリオ" panose="020B0604030504040204" pitchFamily="50" charset="-128"/>
                <a:ea typeface="メイリオ" panose="020B0604030504040204" pitchFamily="50" charset="-128"/>
              </a:rPr>
              <a:t>  </a:t>
            </a:r>
            <a:r>
              <a:rPr kumimoji="1" lang="ja-JP" altLang="en-US" dirty="0">
                <a:solidFill>
                  <a:schemeClr val="tx1">
                    <a:lumMod val="65000"/>
                    <a:lumOff val="35000"/>
                  </a:schemeClr>
                </a:solidFill>
                <a:latin typeface="メイリオ" panose="020B0604030504040204" pitchFamily="50" charset="-128"/>
                <a:ea typeface="メイリオ" panose="020B0604030504040204" pitchFamily="50" charset="-128"/>
              </a:rPr>
              <a:t>赤札はマイナス、、。」と示す程度の簡単な説明。</a:t>
            </a:r>
            <a:endParaRPr kumimoji="1" lang="en-US" altLang="ja-JP" dirty="0">
              <a:solidFill>
                <a:schemeClr val="tx1">
                  <a:lumMod val="65000"/>
                  <a:lumOff val="35000"/>
                </a:schemeClr>
              </a:solidFill>
              <a:latin typeface="メイリオ" panose="020B0604030504040204" pitchFamily="50" charset="-128"/>
              <a:ea typeface="メイリオ" panose="020B0604030504040204" pitchFamily="50" charset="-128"/>
            </a:endParaRPr>
          </a:p>
          <a:p>
            <a:r>
              <a:rPr lang="en-US" altLang="ja-JP" dirty="0">
                <a:solidFill>
                  <a:srgbClr val="000000"/>
                </a:solidFill>
                <a:latin typeface="メイリオ" panose="020B0604030504040204" pitchFamily="50" charset="-128"/>
                <a:ea typeface="メイリオ" panose="020B0604030504040204" pitchFamily="50" charset="-128"/>
              </a:rPr>
              <a:t>  </a:t>
            </a:r>
            <a:r>
              <a:rPr lang="ja-JP" altLang="en-US" dirty="0">
                <a:solidFill>
                  <a:srgbClr val="0070C0"/>
                </a:solidFill>
                <a:latin typeface="メイリオ" panose="020B0604030504040204" pitchFamily="50" charset="-128"/>
                <a:ea typeface="メイリオ" panose="020B0604030504040204" pitchFamily="50" charset="-128"/>
              </a:rPr>
              <a:t>詳しい計算方法を説明せずとも</a:t>
            </a:r>
            <a:r>
              <a:rPr lang="ja-JP" altLang="en-US" dirty="0">
                <a:solidFill>
                  <a:srgbClr val="000000"/>
                </a:solidFill>
                <a:latin typeface="メイリオ" panose="020B0604030504040204" pitchFamily="50" charset="-128"/>
                <a:ea typeface="メイリオ" panose="020B0604030504040204" pitchFamily="50" charset="-128"/>
              </a:rPr>
              <a:t>、</a:t>
            </a:r>
            <a:r>
              <a:rPr lang="ja-JP" altLang="en-US" dirty="0">
                <a:solidFill>
                  <a:schemeClr val="tx1">
                    <a:lumMod val="65000"/>
                    <a:lumOff val="35000"/>
                  </a:schemeClr>
                </a:solidFill>
                <a:latin typeface="メイリオ" panose="020B0604030504040204" pitchFamily="50" charset="-128"/>
                <a:ea typeface="メイリオ" panose="020B0604030504040204" pitchFamily="50" charset="-128"/>
              </a:rPr>
              <a:t>生徒は各自計算をこなしてゲームに熱中してい</a:t>
            </a:r>
            <a:endParaRPr lang="en-US" altLang="ja-JP" dirty="0">
              <a:solidFill>
                <a:schemeClr val="tx1">
                  <a:lumMod val="65000"/>
                  <a:lumOff val="35000"/>
                </a:schemeClr>
              </a:solidFill>
              <a:latin typeface="メイリオ" panose="020B0604030504040204" pitchFamily="50" charset="-128"/>
              <a:ea typeface="メイリオ" panose="020B0604030504040204" pitchFamily="50" charset="-128"/>
            </a:endParaRPr>
          </a:p>
          <a:p>
            <a:r>
              <a:rPr lang="en-US" altLang="ja-JP" dirty="0">
                <a:solidFill>
                  <a:schemeClr val="tx1">
                    <a:lumMod val="65000"/>
                    <a:lumOff val="35000"/>
                  </a:schemeClr>
                </a:solidFill>
                <a:latin typeface="メイリオ" panose="020B0604030504040204" pitchFamily="50" charset="-128"/>
                <a:ea typeface="メイリオ" panose="020B0604030504040204" pitchFamily="50" charset="-128"/>
              </a:rPr>
              <a:t> </a:t>
            </a:r>
            <a:r>
              <a:rPr lang="ja-JP" altLang="en-US" dirty="0">
                <a:solidFill>
                  <a:schemeClr val="tx1">
                    <a:lumMod val="65000"/>
                    <a:lumOff val="35000"/>
                  </a:schemeClr>
                </a:solidFill>
                <a:latin typeface="メイリオ" panose="020B0604030504040204" pitchFamily="50" charset="-128"/>
                <a:ea typeface="メイリオ" panose="020B0604030504040204" pitchFamily="50" charset="-128"/>
              </a:rPr>
              <a:t> ました。</a:t>
            </a:r>
            <a:endParaRPr lang="en-US" altLang="ja-JP"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4B61ACF9-F04B-4838-9478-DF1FA109C533}"/>
              </a:ext>
            </a:extLst>
          </p:cNvPr>
          <p:cNvSpPr txBox="1"/>
          <p:nvPr/>
        </p:nvSpPr>
        <p:spPr>
          <a:xfrm>
            <a:off x="251520" y="3970721"/>
            <a:ext cx="8892480" cy="1200329"/>
          </a:xfrm>
          <a:prstGeom prst="rect">
            <a:avLst/>
          </a:prstGeom>
          <a:noFill/>
        </p:spPr>
        <p:txBody>
          <a:bodyPr wrap="square" rtlCol="0">
            <a:spAutoFit/>
          </a:bodyPr>
          <a:lstStyle/>
          <a:p>
            <a:r>
              <a:rPr lang="ja-JP" altLang="en-US" dirty="0">
                <a:solidFill>
                  <a:schemeClr val="tx1">
                    <a:lumMod val="65000"/>
                    <a:lumOff val="35000"/>
                  </a:schemeClr>
                </a:solidFill>
                <a:latin typeface="メイリオ" panose="020B0604030504040204" pitchFamily="50" charset="-128"/>
                <a:ea typeface="メイリオ" panose="020B0604030504040204" pitchFamily="50" charset="-128"/>
              </a:rPr>
              <a:t>・肝心の計算が出来ているのに 教科書での説明になると、多くの生徒が</a:t>
            </a:r>
            <a:endParaRPr lang="en-US" altLang="ja-JP" dirty="0">
              <a:solidFill>
                <a:schemeClr val="tx1">
                  <a:lumMod val="65000"/>
                  <a:lumOff val="35000"/>
                </a:schemeClr>
              </a:solidFill>
              <a:latin typeface="メイリオ" panose="020B0604030504040204" pitchFamily="50" charset="-128"/>
              <a:ea typeface="メイリオ" panose="020B0604030504040204" pitchFamily="50" charset="-128"/>
            </a:endParaRPr>
          </a:p>
          <a:p>
            <a:r>
              <a:rPr lang="ja-JP" altLang="en-US" dirty="0">
                <a:solidFill>
                  <a:schemeClr val="tx1">
                    <a:lumMod val="65000"/>
                    <a:lumOff val="35000"/>
                  </a:schemeClr>
                </a:solidFill>
                <a:latin typeface="メイリオ" panose="020B0604030504040204" pitchFamily="50" charset="-128"/>
                <a:ea typeface="メイリオ" panose="020B0604030504040204" pitchFamily="50" charset="-128"/>
              </a:rPr>
              <a:t> 「、、分からんわ、、、。」と不審顔。　生徒以上に　授業をする私の方が「えっ？　</a:t>
            </a:r>
            <a:r>
              <a:rPr kumimoji="1" lang="ja-JP" altLang="en-US" dirty="0">
                <a:solidFill>
                  <a:schemeClr val="tx1">
                    <a:lumMod val="65000"/>
                    <a:lumOff val="35000"/>
                  </a:schemeClr>
                </a:solidFill>
                <a:latin typeface="メイリオ" panose="020B0604030504040204" pitchFamily="50" charset="-128"/>
                <a:ea typeface="メイリオ" panose="020B0604030504040204" pitchFamily="50" charset="-128"/>
              </a:rPr>
              <a:t>ゲームが出来ているのに　何でわからないの、、、？」と疑問に</a:t>
            </a:r>
            <a:endParaRPr kumimoji="1" lang="en-US" altLang="ja-JP" dirty="0">
              <a:solidFill>
                <a:schemeClr val="tx1">
                  <a:lumMod val="65000"/>
                  <a:lumOff val="35000"/>
                </a:schemeClr>
              </a:solidFill>
              <a:latin typeface="メイリオ" panose="020B0604030504040204" pitchFamily="50" charset="-128"/>
              <a:ea typeface="メイリオ" panose="020B0604030504040204" pitchFamily="50" charset="-128"/>
            </a:endParaRPr>
          </a:p>
          <a:p>
            <a:r>
              <a:rPr kumimoji="1" lang="ja-JP" altLang="en-US" dirty="0">
                <a:solidFill>
                  <a:schemeClr val="tx1">
                    <a:lumMod val="65000"/>
                    <a:lumOff val="35000"/>
                  </a:schemeClr>
                </a:solidFill>
                <a:latin typeface="メイリオ" panose="020B0604030504040204" pitchFamily="50" charset="-128"/>
                <a:ea typeface="メイリオ" panose="020B0604030504040204" pitchFamily="50" charset="-128"/>
              </a:rPr>
              <a:t>　思ったものです。</a:t>
            </a:r>
            <a:endParaRPr kumimoji="1" lang="ja-JP" altLang="en-US" sz="1600"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16E24801-0CF7-4EF7-BC18-C902EE94B633}"/>
              </a:ext>
            </a:extLst>
          </p:cNvPr>
          <p:cNvSpPr txBox="1"/>
          <p:nvPr/>
        </p:nvSpPr>
        <p:spPr>
          <a:xfrm>
            <a:off x="251520" y="5171050"/>
            <a:ext cx="8892480" cy="369332"/>
          </a:xfrm>
          <a:prstGeom prst="rect">
            <a:avLst/>
          </a:prstGeom>
          <a:noFill/>
        </p:spPr>
        <p:txBody>
          <a:bodyPr wrap="square" rtlCol="0">
            <a:spAutoFit/>
          </a:bodyPr>
          <a:lstStyle/>
          <a:p>
            <a:r>
              <a:rPr lang="ja-JP" altLang="en-US" dirty="0">
                <a:solidFill>
                  <a:schemeClr val="tx1">
                    <a:lumMod val="65000"/>
                    <a:lumOff val="35000"/>
                  </a:schemeClr>
                </a:solidFill>
                <a:latin typeface="メイリオ" panose="020B0604030504040204" pitchFamily="50" charset="-128"/>
                <a:ea typeface="メイリオ" panose="020B0604030504040204" pitchFamily="50" charset="-128"/>
              </a:rPr>
              <a:t>・生徒に聞いてみました 「君ら　どうやって得点計算してるの？」って。</a:t>
            </a:r>
            <a:endParaRPr kumimoji="1" lang="ja-JP" altLang="en-US" sz="1600"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F1F3A5B9-C3E8-461A-AB6C-859C35AB7237}"/>
              </a:ext>
            </a:extLst>
          </p:cNvPr>
          <p:cNvSpPr txBox="1"/>
          <p:nvPr/>
        </p:nvSpPr>
        <p:spPr>
          <a:xfrm>
            <a:off x="251520" y="5715667"/>
            <a:ext cx="8892480" cy="923330"/>
          </a:xfrm>
          <a:prstGeom prst="rect">
            <a:avLst/>
          </a:prstGeom>
          <a:noFill/>
        </p:spPr>
        <p:txBody>
          <a:bodyPr wrap="square" rtlCol="0">
            <a:spAutoFit/>
          </a:bodyPr>
          <a:lstStyle/>
          <a:p>
            <a:r>
              <a:rPr lang="ja-JP" altLang="en-US" dirty="0">
                <a:solidFill>
                  <a:schemeClr val="tx1">
                    <a:lumMod val="65000"/>
                    <a:lumOff val="35000"/>
                  </a:schemeClr>
                </a:solidFill>
                <a:latin typeface="メイリオ" panose="020B0604030504040204" pitchFamily="50" charset="-128"/>
                <a:ea typeface="メイリオ" panose="020B0604030504040204" pitchFamily="50" charset="-128"/>
              </a:rPr>
              <a:t>・「僕ら 教科書みたいに　あんな面倒なことはせーへんで。」</a:t>
            </a:r>
            <a:endParaRPr lang="en-US" altLang="ja-JP" dirty="0">
              <a:solidFill>
                <a:schemeClr val="tx1">
                  <a:lumMod val="65000"/>
                  <a:lumOff val="35000"/>
                </a:schemeClr>
              </a:solidFill>
              <a:latin typeface="メイリオ" panose="020B0604030504040204" pitchFamily="50" charset="-128"/>
              <a:ea typeface="メイリオ" panose="020B0604030504040204" pitchFamily="50" charset="-128"/>
            </a:endParaRPr>
          </a:p>
          <a:p>
            <a:r>
              <a:rPr lang="ja-JP" altLang="en-US" dirty="0">
                <a:solidFill>
                  <a:srgbClr val="000000"/>
                </a:solidFill>
                <a:latin typeface="メイリオ" panose="020B0604030504040204" pitchFamily="50" charset="-128"/>
                <a:ea typeface="メイリオ" panose="020B0604030504040204" pitchFamily="50" charset="-128"/>
              </a:rPr>
              <a:t>  </a:t>
            </a:r>
            <a:r>
              <a:rPr kumimoji="1" lang="ja-JP" altLang="en-US" dirty="0">
                <a:solidFill>
                  <a:srgbClr val="000000"/>
                </a:solidFill>
                <a:latin typeface="メイリオ" panose="020B0604030504040204" pitchFamily="50" charset="-128"/>
                <a:ea typeface="メイリオ" panose="020B0604030504040204" pitchFamily="50" charset="-128"/>
              </a:rPr>
              <a:t>「</a:t>
            </a:r>
            <a:r>
              <a:rPr kumimoji="1" lang="ja-JP" altLang="en-US" dirty="0">
                <a:solidFill>
                  <a:srgbClr val="FF0000"/>
                </a:solidFill>
                <a:latin typeface="メイリオ" panose="020B0604030504040204" pitchFamily="50" charset="-128"/>
                <a:ea typeface="メイリオ" panose="020B0604030504040204" pitchFamily="50" charset="-128"/>
              </a:rPr>
              <a:t>黒札の合計から 赤札の合計を引き算する</a:t>
            </a:r>
            <a:r>
              <a:rPr kumimoji="1" lang="ja-JP" altLang="en-US" dirty="0">
                <a:solidFill>
                  <a:schemeClr val="tx1">
                    <a:lumMod val="65000"/>
                    <a:lumOff val="35000"/>
                  </a:schemeClr>
                </a:solidFill>
                <a:latin typeface="メイリオ" panose="020B0604030504040204" pitchFamily="50" charset="-128"/>
                <a:ea typeface="メイリオ" panose="020B0604030504040204" pitchFamily="50" charset="-128"/>
              </a:rPr>
              <a:t>だけや、、、。」とのこと。</a:t>
            </a:r>
            <a:endParaRPr kumimoji="1" lang="en-US" altLang="ja-JP" dirty="0">
              <a:solidFill>
                <a:schemeClr val="tx1">
                  <a:lumMod val="65000"/>
                  <a:lumOff val="35000"/>
                </a:schemeClr>
              </a:solidFill>
              <a:latin typeface="メイリオ" panose="020B0604030504040204" pitchFamily="50" charset="-128"/>
              <a:ea typeface="メイリオ" panose="020B0604030504040204" pitchFamily="50" charset="-128"/>
            </a:endParaRPr>
          </a:p>
          <a:p>
            <a:r>
              <a:rPr lang="ja-JP" altLang="en-US" dirty="0">
                <a:solidFill>
                  <a:schemeClr val="tx1">
                    <a:lumMod val="65000"/>
                    <a:lumOff val="35000"/>
                  </a:schemeClr>
                </a:solidFill>
                <a:latin typeface="メイリオ" panose="020B0604030504040204" pitchFamily="50" charset="-128"/>
                <a:ea typeface="メイリオ" panose="020B0604030504040204" pitchFamily="50" charset="-128"/>
              </a:rPr>
              <a:t>　　　　　　　　　　　　　　　　　　　　　　　　目からウロコでした。</a:t>
            </a:r>
            <a:endParaRPr kumimoji="1" lang="ja-JP" altLang="en-US" sz="1600"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E0C9CCED-4EE2-4A5F-9171-F0EC5F4F9F50}"/>
              </a:ext>
            </a:extLst>
          </p:cNvPr>
          <p:cNvSpPr txBox="1"/>
          <p:nvPr/>
        </p:nvSpPr>
        <p:spPr>
          <a:xfrm>
            <a:off x="683568" y="412786"/>
            <a:ext cx="8460432" cy="646331"/>
          </a:xfrm>
          <a:prstGeom prst="rect">
            <a:avLst/>
          </a:prstGeom>
          <a:noFill/>
        </p:spPr>
        <p:txBody>
          <a:bodyPr wrap="square" rtlCol="0">
            <a:spAutoFit/>
          </a:bodyPr>
          <a:lstStyle/>
          <a:p>
            <a:r>
              <a:rPr lang="ja-JP" altLang="en-US" sz="3600" b="1" dirty="0">
                <a:solidFill>
                  <a:schemeClr val="accent1">
                    <a:lumMod val="75000"/>
                  </a:schemeClr>
                </a:solidFill>
                <a:latin typeface="メイリオ" panose="020B0604030504040204" pitchFamily="50" charset="-128"/>
                <a:ea typeface="メイリオ" panose="020B0604030504040204" pitchFamily="50" charset="-128"/>
              </a:rPr>
              <a:t>この方法に至った経緯</a:t>
            </a:r>
            <a:endParaRPr kumimoji="1" lang="ja-JP" altLang="en-US" sz="6000" b="1" dirty="0">
              <a:solidFill>
                <a:schemeClr val="accent1">
                  <a:lumMod val="7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65458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10" grpId="0"/>
      <p:bldP spid="12"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6E20FB5-EBB2-4C4B-B374-D2DCEB6A561A}"/>
              </a:ext>
            </a:extLst>
          </p:cNvPr>
          <p:cNvSpPr txBox="1"/>
          <p:nvPr/>
        </p:nvSpPr>
        <p:spPr>
          <a:xfrm>
            <a:off x="0" y="0"/>
            <a:ext cx="2771800" cy="276999"/>
          </a:xfrm>
          <a:prstGeom prst="rect">
            <a:avLst/>
          </a:prstGeom>
          <a:noFill/>
        </p:spPr>
        <p:txBody>
          <a:bodyPr wrap="square" rtlCol="0">
            <a:spAutoFit/>
          </a:bodyPr>
          <a:lstStyle/>
          <a:p>
            <a:pPr lvl="0"/>
            <a:r>
              <a:rPr lang="ja-JP" altLang="en-US" sz="1200" b="1" dirty="0">
                <a:solidFill>
                  <a:prstClr val="black">
                    <a:lumMod val="50000"/>
                    <a:lumOff val="50000"/>
                  </a:prstClr>
                </a:solidFill>
                <a:ea typeface="ＤＦ平成明朝体W7" panose="02010609000101010101" pitchFamily="1" charset="-128"/>
              </a:rPr>
              <a:t>中学校　　数と式分科会　レポート</a:t>
            </a:r>
          </a:p>
        </p:txBody>
      </p:sp>
      <p:sp>
        <p:nvSpPr>
          <p:cNvPr id="6" name="テキスト ボックス 5">
            <a:extLst>
              <a:ext uri="{FF2B5EF4-FFF2-40B4-BE49-F238E27FC236}">
                <a16:creationId xmlns:a16="http://schemas.microsoft.com/office/drawing/2014/main" id="{15D10B52-AE74-437A-963B-DB65B54C5369}"/>
              </a:ext>
            </a:extLst>
          </p:cNvPr>
          <p:cNvSpPr txBox="1"/>
          <p:nvPr/>
        </p:nvSpPr>
        <p:spPr>
          <a:xfrm>
            <a:off x="4583" y="3297179"/>
            <a:ext cx="9144000" cy="707886"/>
          </a:xfrm>
          <a:prstGeom prst="rect">
            <a:avLst/>
          </a:prstGeom>
          <a:noFill/>
        </p:spPr>
        <p:txBody>
          <a:bodyPr wrap="square" rtlCol="0">
            <a:spAutoFit/>
          </a:bodyPr>
          <a:lstStyle/>
          <a:p>
            <a:r>
              <a:rPr lang="ja-JP" altLang="en-US" sz="2000" dirty="0">
                <a:solidFill>
                  <a:schemeClr val="tx1">
                    <a:lumMod val="65000"/>
                    <a:lumOff val="35000"/>
                  </a:schemeClr>
                </a:solidFill>
                <a:latin typeface="メイリオ" panose="020B0604030504040204" pitchFamily="50" charset="-128"/>
                <a:ea typeface="メイリオ" panose="020B0604030504040204" pitchFamily="50" charset="-128"/>
              </a:rPr>
              <a:t>・それ以後 約</a:t>
            </a:r>
            <a:r>
              <a:rPr lang="en-US" altLang="ja-JP" sz="2000" dirty="0">
                <a:solidFill>
                  <a:schemeClr val="tx1">
                    <a:lumMod val="65000"/>
                    <a:lumOff val="35000"/>
                  </a:schemeClr>
                </a:solidFill>
                <a:latin typeface="メイリオ" panose="020B0604030504040204" pitchFamily="50" charset="-128"/>
                <a:ea typeface="メイリオ" panose="020B0604030504040204" pitchFamily="50" charset="-128"/>
              </a:rPr>
              <a:t>30</a:t>
            </a:r>
            <a:r>
              <a:rPr lang="ja-JP" altLang="en-US" sz="2000" dirty="0">
                <a:solidFill>
                  <a:schemeClr val="tx1">
                    <a:lumMod val="65000"/>
                    <a:lumOff val="35000"/>
                  </a:schemeClr>
                </a:solidFill>
                <a:latin typeface="メイリオ" panose="020B0604030504040204" pitchFamily="50" charset="-128"/>
                <a:ea typeface="メイリオ" panose="020B0604030504040204" pitchFamily="50" charset="-128"/>
              </a:rPr>
              <a:t>年間 中学校最初のこの単元、生徒も　授業者の私も</a:t>
            </a:r>
            <a:endParaRPr lang="en-US" altLang="ja-JP" sz="2000" dirty="0">
              <a:solidFill>
                <a:schemeClr val="tx1">
                  <a:lumMod val="65000"/>
                  <a:lumOff val="35000"/>
                </a:schemeClr>
              </a:solidFill>
              <a:latin typeface="メイリオ" panose="020B0604030504040204" pitchFamily="50" charset="-128"/>
              <a:ea typeface="メイリオ" panose="020B0604030504040204" pitchFamily="50" charset="-128"/>
            </a:endParaRPr>
          </a:p>
          <a:p>
            <a:r>
              <a:rPr kumimoji="1" lang="en-US" altLang="ja-JP" sz="2000" dirty="0">
                <a:solidFill>
                  <a:schemeClr val="tx1">
                    <a:lumMod val="65000"/>
                    <a:lumOff val="35000"/>
                  </a:schemeClr>
                </a:solidFill>
                <a:latin typeface="メイリオ" panose="020B0604030504040204" pitchFamily="50" charset="-128"/>
                <a:ea typeface="メイリオ" panose="020B0604030504040204" pitchFamily="50" charset="-128"/>
              </a:rPr>
              <a:t>  </a:t>
            </a:r>
            <a:r>
              <a:rPr kumimoji="1" lang="ja-JP" altLang="en-US" sz="2000" dirty="0">
                <a:solidFill>
                  <a:schemeClr val="tx1">
                    <a:lumMod val="65000"/>
                    <a:lumOff val="35000"/>
                  </a:schemeClr>
                </a:solidFill>
                <a:latin typeface="メイリオ" panose="020B0604030504040204" pitchFamily="50" charset="-128"/>
                <a:ea typeface="メイリオ" panose="020B0604030504040204" pitchFamily="50" charset="-128"/>
              </a:rPr>
              <a:t>スッキリ楽しく取り組めました。</a:t>
            </a:r>
            <a:r>
              <a:rPr kumimoji="1" lang="ja-JP" altLang="en-US" sz="1400" dirty="0">
                <a:solidFill>
                  <a:schemeClr val="tx1">
                    <a:lumMod val="65000"/>
                    <a:lumOff val="35000"/>
                  </a:schemeClr>
                </a:solidFill>
                <a:latin typeface="メイリオ" panose="020B0604030504040204" pitchFamily="50" charset="-128"/>
                <a:ea typeface="メイリオ" panose="020B0604030504040204" pitchFamily="50" charset="-128"/>
              </a:rPr>
              <a:t>（令和</a:t>
            </a:r>
            <a:r>
              <a:rPr kumimoji="1" lang="en-US" altLang="ja-JP" sz="1400" dirty="0">
                <a:solidFill>
                  <a:schemeClr val="tx1">
                    <a:lumMod val="65000"/>
                    <a:lumOff val="35000"/>
                  </a:schemeClr>
                </a:solidFill>
                <a:latin typeface="メイリオ" panose="020B0604030504040204" pitchFamily="50" charset="-128"/>
                <a:ea typeface="メイリオ" panose="020B0604030504040204" pitchFamily="50" charset="-128"/>
              </a:rPr>
              <a:t>3</a:t>
            </a:r>
            <a:r>
              <a:rPr kumimoji="1" lang="ja-JP" altLang="en-US" sz="1400" dirty="0">
                <a:solidFill>
                  <a:schemeClr val="tx1">
                    <a:lumMod val="65000"/>
                    <a:lumOff val="35000"/>
                  </a:schemeClr>
                </a:solidFill>
                <a:latin typeface="メイリオ" panose="020B0604030504040204" pitchFamily="50" charset="-128"/>
                <a:ea typeface="メイリオ" panose="020B0604030504040204" pitchFamily="50" charset="-128"/>
              </a:rPr>
              <a:t>年度からは　</a:t>
            </a:r>
            <a:r>
              <a:rPr kumimoji="1" lang="en-US" altLang="ja-JP" sz="1400" dirty="0">
                <a:solidFill>
                  <a:schemeClr val="tx1">
                    <a:lumMod val="65000"/>
                    <a:lumOff val="35000"/>
                  </a:schemeClr>
                </a:solidFill>
                <a:latin typeface="メイリオ" panose="020B0604030504040204" pitchFamily="50" charset="-128"/>
                <a:ea typeface="メイリオ" panose="020B0604030504040204" pitchFamily="50" charset="-128"/>
              </a:rPr>
              <a:t>0</a:t>
            </a:r>
            <a:r>
              <a:rPr kumimoji="1" lang="ja-JP" altLang="en-US" sz="1400" dirty="0">
                <a:solidFill>
                  <a:schemeClr val="tx1">
                    <a:lumMod val="65000"/>
                    <a:lumOff val="35000"/>
                  </a:schemeClr>
                </a:solidFill>
                <a:latin typeface="メイリオ" panose="020B0604030504040204" pitchFamily="50" charset="-128"/>
                <a:ea typeface="メイリオ" panose="020B0604030504040204" pitchFamily="50" charset="-128"/>
              </a:rPr>
              <a:t>章として「素因数分解」など　）</a:t>
            </a:r>
          </a:p>
        </p:txBody>
      </p:sp>
      <p:sp>
        <p:nvSpPr>
          <p:cNvPr id="7" name="テキスト ボックス 6">
            <a:extLst>
              <a:ext uri="{FF2B5EF4-FFF2-40B4-BE49-F238E27FC236}">
                <a16:creationId xmlns:a16="http://schemas.microsoft.com/office/drawing/2014/main" id="{E85FE346-06D9-4A70-961B-DCECF2D049A1}"/>
              </a:ext>
            </a:extLst>
          </p:cNvPr>
          <p:cNvSpPr txBox="1"/>
          <p:nvPr/>
        </p:nvSpPr>
        <p:spPr>
          <a:xfrm>
            <a:off x="0" y="4426781"/>
            <a:ext cx="9144000" cy="1938992"/>
          </a:xfrm>
          <a:prstGeom prst="rect">
            <a:avLst/>
          </a:prstGeom>
          <a:noFill/>
        </p:spPr>
        <p:txBody>
          <a:bodyPr wrap="square" rtlCol="0">
            <a:spAutoFit/>
          </a:bodyPr>
          <a:lstStyle/>
          <a:p>
            <a:r>
              <a:rPr lang="ja-JP" altLang="en-US" sz="2000" dirty="0">
                <a:solidFill>
                  <a:schemeClr val="tx1">
                    <a:lumMod val="65000"/>
                    <a:lumOff val="35000"/>
                  </a:schemeClr>
                </a:solidFill>
                <a:latin typeface="メイリオ" panose="020B0604030504040204" pitchFamily="50" charset="-128"/>
                <a:ea typeface="メイリオ" panose="020B0604030504040204" pitchFamily="50" charset="-128"/>
              </a:rPr>
              <a:t>・教科書と違うアプローチでしたが、何の不具合もありませんでした。</a:t>
            </a:r>
            <a:endParaRPr lang="en-US" altLang="ja-JP" sz="2000" dirty="0">
              <a:solidFill>
                <a:schemeClr val="tx1">
                  <a:lumMod val="65000"/>
                  <a:lumOff val="35000"/>
                </a:schemeClr>
              </a:solidFill>
              <a:latin typeface="メイリオ" panose="020B0604030504040204" pitchFamily="50" charset="-128"/>
              <a:ea typeface="メイリオ" panose="020B0604030504040204" pitchFamily="50" charset="-128"/>
            </a:endParaRPr>
          </a:p>
          <a:p>
            <a:r>
              <a:rPr kumimoji="1" lang="en-US" altLang="ja-JP" sz="2000" dirty="0">
                <a:solidFill>
                  <a:schemeClr val="tx1">
                    <a:lumMod val="65000"/>
                    <a:lumOff val="35000"/>
                  </a:schemeClr>
                </a:solidFill>
                <a:latin typeface="メイリオ" panose="020B0604030504040204" pitchFamily="50" charset="-128"/>
                <a:ea typeface="メイリオ" panose="020B0604030504040204" pitchFamily="50" charset="-128"/>
              </a:rPr>
              <a:t>  </a:t>
            </a:r>
            <a:r>
              <a:rPr kumimoji="1" lang="ja-JP" altLang="en-US" sz="2000" dirty="0">
                <a:solidFill>
                  <a:schemeClr val="tx1">
                    <a:lumMod val="65000"/>
                    <a:lumOff val="35000"/>
                  </a:schemeClr>
                </a:solidFill>
                <a:latin typeface="メイリオ" panose="020B0604030504040204" pitchFamily="50" charset="-128"/>
                <a:ea typeface="メイリオ" panose="020B0604030504040204" pitchFamily="50" charset="-128"/>
              </a:rPr>
              <a:t>強いて言えば、生徒の中には学習塾で授業より先に習っている生徒がいます。</a:t>
            </a:r>
            <a:endParaRPr kumimoji="1" lang="en-US" altLang="ja-JP" sz="2000" dirty="0">
              <a:solidFill>
                <a:schemeClr val="tx1">
                  <a:lumMod val="65000"/>
                  <a:lumOff val="35000"/>
                </a:schemeClr>
              </a:solidFill>
              <a:latin typeface="メイリオ" panose="020B0604030504040204" pitchFamily="50" charset="-128"/>
              <a:ea typeface="メイリオ" panose="020B0604030504040204" pitchFamily="50" charset="-128"/>
            </a:endParaRPr>
          </a:p>
          <a:p>
            <a:r>
              <a:rPr lang="en-US" altLang="ja-JP" sz="2000" dirty="0">
                <a:solidFill>
                  <a:schemeClr val="tx1">
                    <a:lumMod val="65000"/>
                    <a:lumOff val="35000"/>
                  </a:schemeClr>
                </a:solidFill>
                <a:latin typeface="メイリオ" panose="020B0604030504040204" pitchFamily="50" charset="-128"/>
                <a:ea typeface="メイリオ" panose="020B0604030504040204" pitchFamily="50" charset="-128"/>
              </a:rPr>
              <a:t>  </a:t>
            </a:r>
            <a:r>
              <a:rPr lang="ja-JP" altLang="en-US" sz="2000" dirty="0">
                <a:solidFill>
                  <a:schemeClr val="tx1">
                    <a:lumMod val="65000"/>
                    <a:lumOff val="35000"/>
                  </a:schemeClr>
                </a:solidFill>
                <a:latin typeface="メイリオ" panose="020B0604030504040204" pitchFamily="50" charset="-128"/>
                <a:ea typeface="メイリオ" panose="020B0604030504040204" pitchFamily="50" charset="-128"/>
              </a:rPr>
              <a:t>そういう生徒の中には、せっかく習得したのに 先生の説明が違うやないかと</a:t>
            </a:r>
            <a:endParaRPr lang="en-US" altLang="ja-JP" sz="2000" dirty="0">
              <a:solidFill>
                <a:schemeClr val="tx1">
                  <a:lumMod val="65000"/>
                  <a:lumOff val="35000"/>
                </a:schemeClr>
              </a:solidFill>
              <a:latin typeface="メイリオ" panose="020B0604030504040204" pitchFamily="50" charset="-128"/>
              <a:ea typeface="メイリオ" panose="020B0604030504040204" pitchFamily="50" charset="-128"/>
            </a:endParaRPr>
          </a:p>
          <a:p>
            <a:r>
              <a:rPr kumimoji="1" lang="en-US" altLang="ja-JP" sz="2000" dirty="0">
                <a:solidFill>
                  <a:schemeClr val="tx1">
                    <a:lumMod val="65000"/>
                    <a:lumOff val="35000"/>
                  </a:schemeClr>
                </a:solidFill>
                <a:latin typeface="メイリオ" panose="020B0604030504040204" pitchFamily="50" charset="-128"/>
                <a:ea typeface="メイリオ" panose="020B0604030504040204" pitchFamily="50" charset="-128"/>
              </a:rPr>
              <a:t>  </a:t>
            </a:r>
            <a:r>
              <a:rPr kumimoji="1" lang="ja-JP" altLang="en-US" sz="2000" dirty="0">
                <a:solidFill>
                  <a:schemeClr val="tx1">
                    <a:lumMod val="65000"/>
                    <a:lumOff val="35000"/>
                  </a:schemeClr>
                </a:solidFill>
                <a:latin typeface="メイリオ" panose="020B0604030504040204" pitchFamily="50" charset="-128"/>
                <a:ea typeface="メイリオ" panose="020B0604030504040204" pitchFamily="50" charset="-128"/>
              </a:rPr>
              <a:t>不満顔の者はクラスに数人いました。</a:t>
            </a:r>
            <a:endParaRPr kumimoji="1" lang="en-US" altLang="ja-JP" sz="2000" dirty="0">
              <a:solidFill>
                <a:schemeClr val="tx1">
                  <a:lumMod val="65000"/>
                  <a:lumOff val="35000"/>
                </a:schemeClr>
              </a:solidFill>
              <a:latin typeface="メイリオ" panose="020B0604030504040204" pitchFamily="50" charset="-128"/>
              <a:ea typeface="メイリオ" panose="020B0604030504040204" pitchFamily="50" charset="-128"/>
            </a:endParaRPr>
          </a:p>
          <a:p>
            <a:r>
              <a:rPr lang="en-US" altLang="ja-JP" sz="2000" dirty="0">
                <a:solidFill>
                  <a:schemeClr val="tx1">
                    <a:lumMod val="65000"/>
                    <a:lumOff val="35000"/>
                  </a:schemeClr>
                </a:solidFill>
                <a:latin typeface="メイリオ" panose="020B0604030504040204" pitchFamily="50" charset="-128"/>
                <a:ea typeface="メイリオ" panose="020B0604030504040204" pitchFamily="50" charset="-128"/>
              </a:rPr>
              <a:t>  </a:t>
            </a:r>
            <a:r>
              <a:rPr lang="ja-JP" altLang="en-US" sz="2000" dirty="0">
                <a:solidFill>
                  <a:schemeClr val="tx1">
                    <a:lumMod val="65000"/>
                    <a:lumOff val="35000"/>
                  </a:schemeClr>
                </a:solidFill>
                <a:latin typeface="メイリオ" panose="020B0604030504040204" pitchFamily="50" charset="-128"/>
                <a:ea typeface="メイリオ" panose="020B0604030504040204" pitchFamily="50" charset="-128"/>
              </a:rPr>
              <a:t>かと言って、</a:t>
            </a:r>
            <a:endParaRPr lang="en-US" altLang="ja-JP" sz="2000" dirty="0">
              <a:solidFill>
                <a:schemeClr val="tx1">
                  <a:lumMod val="65000"/>
                  <a:lumOff val="35000"/>
                </a:schemeClr>
              </a:solidFill>
              <a:latin typeface="メイリオ" panose="020B0604030504040204" pitchFamily="50" charset="-128"/>
              <a:ea typeface="メイリオ" panose="020B0604030504040204" pitchFamily="50" charset="-128"/>
            </a:endParaRPr>
          </a:p>
          <a:p>
            <a:r>
              <a:rPr lang="en-US" altLang="ja-JP" sz="2000" dirty="0">
                <a:solidFill>
                  <a:schemeClr val="tx1">
                    <a:lumMod val="65000"/>
                    <a:lumOff val="35000"/>
                  </a:schemeClr>
                </a:solidFill>
                <a:latin typeface="メイリオ" panose="020B0604030504040204" pitchFamily="50" charset="-128"/>
                <a:ea typeface="メイリオ" panose="020B0604030504040204" pitchFamily="50" charset="-128"/>
              </a:rPr>
              <a:t>  </a:t>
            </a:r>
            <a:r>
              <a:rPr lang="ja-JP" altLang="en-US" sz="2000" dirty="0">
                <a:solidFill>
                  <a:schemeClr val="tx1">
                    <a:lumMod val="65000"/>
                    <a:lumOff val="35000"/>
                  </a:schemeClr>
                </a:solidFill>
                <a:latin typeface="メイリオ" panose="020B0604030504040204" pitchFamily="50" charset="-128"/>
                <a:ea typeface="メイリオ" panose="020B0604030504040204" pitchFamily="50" charset="-128"/>
              </a:rPr>
              <a:t>その生徒たちが 違う説明を受けて混乱した様子は 勿論なかったです。</a:t>
            </a:r>
            <a:endParaRPr kumimoji="1" lang="ja-JP" altLang="en-US"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BCD1451A-0D5E-F45C-A896-70ABF8285CEE}"/>
              </a:ext>
            </a:extLst>
          </p:cNvPr>
          <p:cNvSpPr txBox="1"/>
          <p:nvPr/>
        </p:nvSpPr>
        <p:spPr>
          <a:xfrm>
            <a:off x="0" y="1659079"/>
            <a:ext cx="9144000" cy="1015663"/>
          </a:xfrm>
          <a:prstGeom prst="rect">
            <a:avLst/>
          </a:prstGeom>
          <a:noFill/>
        </p:spPr>
        <p:txBody>
          <a:bodyPr wrap="square" rtlCol="0">
            <a:spAutoFit/>
          </a:bodyPr>
          <a:lstStyle/>
          <a:p>
            <a:r>
              <a:rPr lang="ja-JP" altLang="en-US" sz="2000" dirty="0">
                <a:solidFill>
                  <a:schemeClr val="tx1">
                    <a:lumMod val="65000"/>
                    <a:lumOff val="35000"/>
                  </a:schemeClr>
                </a:solidFill>
                <a:latin typeface="メイリオ" panose="020B0604030504040204" pitchFamily="50" charset="-128"/>
                <a:ea typeface="メイリオ" panose="020B0604030504040204" pitchFamily="50" charset="-128"/>
              </a:rPr>
              <a:t>・そして　やってみると、生徒の理解定着が良いだけでなく、授業の用意や</a:t>
            </a:r>
            <a:endParaRPr lang="en-US" altLang="ja-JP" sz="2000" dirty="0">
              <a:solidFill>
                <a:schemeClr val="tx1">
                  <a:lumMod val="65000"/>
                  <a:lumOff val="35000"/>
                </a:schemeClr>
              </a:solidFill>
              <a:latin typeface="メイリオ" panose="020B0604030504040204" pitchFamily="50" charset="-128"/>
              <a:ea typeface="メイリオ" panose="020B0604030504040204" pitchFamily="50" charset="-128"/>
            </a:endParaRPr>
          </a:p>
          <a:p>
            <a:r>
              <a:rPr kumimoji="1" lang="ja-JP" altLang="en-US" sz="2000" dirty="0">
                <a:solidFill>
                  <a:srgbClr val="000000"/>
                </a:solidFill>
                <a:latin typeface="メイリオ" panose="020B0604030504040204" pitchFamily="50" charset="-128"/>
                <a:ea typeface="メイリオ" panose="020B0604030504040204" pitchFamily="50" charset="-128"/>
              </a:rPr>
              <a:t>　　</a:t>
            </a:r>
            <a:r>
              <a:rPr kumimoji="1" lang="ja-JP" altLang="en-US" sz="2000" dirty="0">
                <a:solidFill>
                  <a:schemeClr val="tx1">
                    <a:lumMod val="65000"/>
                    <a:lumOff val="35000"/>
                  </a:schemeClr>
                </a:solidFill>
                <a:latin typeface="メイリオ" panose="020B0604030504040204" pitchFamily="50" charset="-128"/>
                <a:ea typeface="メイリオ" panose="020B0604030504040204" pitchFamily="50" charset="-128"/>
              </a:rPr>
              <a:t>口頭説明が少なく済み、なんと　必要授業時数が　指導書準拠で</a:t>
            </a:r>
            <a:endParaRPr kumimoji="1" lang="en-US" altLang="ja-JP" sz="2000" dirty="0">
              <a:solidFill>
                <a:schemeClr val="tx1">
                  <a:lumMod val="65000"/>
                  <a:lumOff val="35000"/>
                </a:schemeClr>
              </a:solidFill>
              <a:latin typeface="メイリオ" panose="020B0604030504040204" pitchFamily="50" charset="-128"/>
              <a:ea typeface="メイリオ" panose="020B0604030504040204" pitchFamily="50" charset="-128"/>
            </a:endParaRPr>
          </a:p>
          <a:p>
            <a:r>
              <a:rPr kumimoji="1" lang="ja-JP" altLang="en-US" sz="2000" dirty="0">
                <a:solidFill>
                  <a:schemeClr val="tx1">
                    <a:lumMod val="65000"/>
                    <a:lumOff val="35000"/>
                  </a:schemeClr>
                </a:solidFill>
                <a:latin typeface="メイリオ" panose="020B0604030504040204" pitchFamily="50" charset="-128"/>
                <a:ea typeface="メイリオ" panose="020B0604030504040204" pitchFamily="50" charset="-128"/>
              </a:rPr>
              <a:t>　　</a:t>
            </a:r>
            <a:r>
              <a:rPr kumimoji="1" lang="en-US" altLang="ja-JP" sz="2000" b="1" dirty="0">
                <a:solidFill>
                  <a:srgbClr val="FF0000"/>
                </a:solidFill>
                <a:latin typeface="メイリオ" panose="020B0604030504040204" pitchFamily="50" charset="-128"/>
                <a:ea typeface="メイリオ" panose="020B0604030504040204" pitchFamily="50" charset="-128"/>
              </a:rPr>
              <a:t>8</a:t>
            </a:r>
            <a:r>
              <a:rPr kumimoji="1" lang="ja-JP" altLang="en-US" sz="2000" b="1" dirty="0">
                <a:solidFill>
                  <a:srgbClr val="FF0000"/>
                </a:solidFill>
                <a:latin typeface="メイリオ" panose="020B0604030504040204" pitchFamily="50" charset="-128"/>
                <a:ea typeface="メイリオ" panose="020B0604030504040204" pitchFamily="50" charset="-128"/>
              </a:rPr>
              <a:t>時間のものが　</a:t>
            </a:r>
            <a:r>
              <a:rPr kumimoji="1" lang="en-US" altLang="ja-JP" sz="2000" b="1" dirty="0">
                <a:solidFill>
                  <a:srgbClr val="FF0000"/>
                </a:solidFill>
                <a:latin typeface="メイリオ" panose="020B0604030504040204" pitchFamily="50" charset="-128"/>
                <a:ea typeface="メイリオ" panose="020B0604030504040204" pitchFamily="50" charset="-128"/>
              </a:rPr>
              <a:t>4</a:t>
            </a:r>
            <a:r>
              <a:rPr kumimoji="1" lang="ja-JP" altLang="en-US" sz="2000" b="1" dirty="0">
                <a:solidFill>
                  <a:srgbClr val="FF0000"/>
                </a:solidFill>
                <a:latin typeface="メイリオ" panose="020B0604030504040204" pitchFamily="50" charset="-128"/>
                <a:ea typeface="メイリオ" panose="020B0604030504040204" pitchFamily="50" charset="-128"/>
              </a:rPr>
              <a:t>時間で完了</a:t>
            </a:r>
            <a:r>
              <a:rPr kumimoji="1" lang="ja-JP" altLang="en-US" sz="2000" dirty="0">
                <a:solidFill>
                  <a:schemeClr val="tx1">
                    <a:lumMod val="65000"/>
                    <a:lumOff val="35000"/>
                  </a:schemeClr>
                </a:solidFill>
                <a:latin typeface="メイリオ" panose="020B0604030504040204" pitchFamily="50" charset="-128"/>
                <a:ea typeface="メイリオ" panose="020B0604030504040204" pitchFamily="50" charset="-128"/>
              </a:rPr>
              <a:t>しました。</a:t>
            </a:r>
            <a:endParaRPr kumimoji="1" lang="ja-JP" altLang="en-US"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BAC0418C-D2B9-7F30-3529-6F9A431178E3}"/>
              </a:ext>
            </a:extLst>
          </p:cNvPr>
          <p:cNvSpPr txBox="1"/>
          <p:nvPr/>
        </p:nvSpPr>
        <p:spPr>
          <a:xfrm>
            <a:off x="0" y="492227"/>
            <a:ext cx="9144000" cy="707886"/>
          </a:xfrm>
          <a:prstGeom prst="rect">
            <a:avLst/>
          </a:prstGeom>
          <a:noFill/>
        </p:spPr>
        <p:txBody>
          <a:bodyPr wrap="square" rtlCol="0">
            <a:spAutoFit/>
          </a:bodyPr>
          <a:lstStyle/>
          <a:p>
            <a:r>
              <a:rPr lang="ja-JP" altLang="en-US" sz="2000" dirty="0">
                <a:solidFill>
                  <a:schemeClr val="tx1">
                    <a:lumMod val="65000"/>
                    <a:lumOff val="35000"/>
                  </a:schemeClr>
                </a:solidFill>
                <a:latin typeface="メイリオ" panose="020B0604030504040204" pitchFamily="50" charset="-128"/>
                <a:ea typeface="メイリオ" panose="020B0604030504040204" pitchFamily="50" charset="-128"/>
              </a:rPr>
              <a:t>・次に</a:t>
            </a:r>
            <a:r>
              <a:rPr lang="en-US" altLang="ja-JP" sz="2000" dirty="0">
                <a:solidFill>
                  <a:schemeClr val="tx1">
                    <a:lumMod val="65000"/>
                    <a:lumOff val="35000"/>
                  </a:schemeClr>
                </a:solidFill>
                <a:latin typeface="メイリオ" panose="020B0604030504040204" pitchFamily="50" charset="-128"/>
                <a:ea typeface="メイリオ" panose="020B0604030504040204" pitchFamily="50" charset="-128"/>
              </a:rPr>
              <a:t>1</a:t>
            </a:r>
            <a:r>
              <a:rPr lang="ja-JP" altLang="en-US" sz="2000" dirty="0">
                <a:solidFill>
                  <a:schemeClr val="tx1">
                    <a:lumMod val="65000"/>
                    <a:lumOff val="35000"/>
                  </a:schemeClr>
                </a:solidFill>
                <a:latin typeface="メイリオ" panose="020B0604030504040204" pitchFamily="50" charset="-128"/>
                <a:ea typeface="メイリオ" panose="020B0604030504040204" pitchFamily="50" charset="-128"/>
              </a:rPr>
              <a:t>年生を担当する時からは</a:t>
            </a:r>
            <a:r>
              <a:rPr lang="ja-JP" altLang="en-US" sz="2000" dirty="0">
                <a:solidFill>
                  <a:srgbClr val="000000"/>
                </a:solidFill>
                <a:latin typeface="メイリオ" panose="020B0604030504040204" pitchFamily="50" charset="-128"/>
                <a:ea typeface="メイリオ" panose="020B0604030504040204" pitchFamily="50" charset="-128"/>
              </a:rPr>
              <a:t>　</a:t>
            </a:r>
            <a:r>
              <a:rPr lang="ja-JP" altLang="en-US" sz="2000" dirty="0">
                <a:solidFill>
                  <a:srgbClr val="0070C0"/>
                </a:solidFill>
                <a:latin typeface="メイリオ" panose="020B0604030504040204" pitchFamily="50" charset="-128"/>
                <a:ea typeface="メイリオ" panose="020B0604030504040204" pitchFamily="50" charset="-128"/>
              </a:rPr>
              <a:t>教科書に準拠せず、</a:t>
            </a:r>
            <a:endParaRPr lang="en-US" altLang="ja-JP" sz="2000" dirty="0">
              <a:solidFill>
                <a:srgbClr val="0070C0"/>
              </a:solidFill>
              <a:latin typeface="メイリオ" panose="020B0604030504040204" pitchFamily="50" charset="-128"/>
              <a:ea typeface="メイリオ" panose="020B0604030504040204" pitchFamily="50" charset="-128"/>
            </a:endParaRPr>
          </a:p>
          <a:p>
            <a:r>
              <a:rPr kumimoji="1" lang="en-US" altLang="ja-JP" sz="2000" dirty="0">
                <a:solidFill>
                  <a:srgbClr val="000000"/>
                </a:solidFill>
                <a:latin typeface="メイリオ" panose="020B0604030504040204" pitchFamily="50" charset="-128"/>
                <a:ea typeface="メイリオ" panose="020B0604030504040204" pitchFamily="50" charset="-128"/>
              </a:rPr>
              <a:t>  </a:t>
            </a:r>
            <a:r>
              <a:rPr kumimoji="1" lang="ja-JP" altLang="en-US" sz="2000" dirty="0">
                <a:solidFill>
                  <a:srgbClr val="0070C0"/>
                </a:solidFill>
                <a:latin typeface="メイリオ" panose="020B0604030504040204" pitchFamily="50" charset="-128"/>
                <a:ea typeface="メイリオ" panose="020B0604030504040204" pitchFamily="50" charset="-128"/>
              </a:rPr>
              <a:t>生徒たちが自然に行っている計算方法を活かせる説明方法</a:t>
            </a:r>
            <a:r>
              <a:rPr kumimoji="1" lang="ja-JP" altLang="en-US" sz="2000" dirty="0">
                <a:solidFill>
                  <a:srgbClr val="000000"/>
                </a:solidFill>
                <a:latin typeface="メイリオ" panose="020B0604030504040204" pitchFamily="50" charset="-128"/>
                <a:ea typeface="メイリオ" panose="020B0604030504040204" pitchFamily="50" charset="-128"/>
              </a:rPr>
              <a:t>に変えました。</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41148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B0BBB04-0167-7D53-2839-923D2656306A}"/>
              </a:ext>
            </a:extLst>
          </p:cNvPr>
          <p:cNvSpPr txBox="1"/>
          <p:nvPr/>
        </p:nvSpPr>
        <p:spPr>
          <a:xfrm>
            <a:off x="0" y="692696"/>
            <a:ext cx="9144000" cy="2492990"/>
          </a:xfrm>
          <a:prstGeom prst="rect">
            <a:avLst/>
          </a:prstGeom>
          <a:noFill/>
        </p:spPr>
        <p:txBody>
          <a:bodyPr wrap="square" rtlCol="0">
            <a:spAutoFit/>
          </a:bodyPr>
          <a:lstStyle/>
          <a:p>
            <a:r>
              <a:rPr lang="ja-JP" altLang="en-US" sz="2000" dirty="0">
                <a:solidFill>
                  <a:srgbClr val="000000"/>
                </a:solidFill>
                <a:latin typeface="AR P丸ゴシック体E" panose="020F0900000000000000" pitchFamily="50" charset="-128"/>
                <a:ea typeface="AR P丸ゴシック体E" panose="020F0900000000000000" pitchFamily="50" charset="-128"/>
              </a:rPr>
              <a:t>　</a:t>
            </a:r>
            <a:r>
              <a:rPr lang="ja-JP" altLang="en-US" sz="2800" b="1" dirty="0">
                <a:solidFill>
                  <a:srgbClr val="002060"/>
                </a:solidFill>
                <a:latin typeface="メイリオ" panose="020B0604030504040204" pitchFamily="50" charset="-128"/>
                <a:ea typeface="メイリオ" panose="020B0604030504040204" pitchFamily="50" charset="-128"/>
              </a:rPr>
              <a:t>我々授業者に必要なのは、</a:t>
            </a:r>
            <a:endParaRPr lang="en-US" altLang="ja-JP" sz="2800" b="1" dirty="0">
              <a:solidFill>
                <a:srgbClr val="002060"/>
              </a:solidFill>
              <a:latin typeface="メイリオ" panose="020B0604030504040204" pitchFamily="50" charset="-128"/>
              <a:ea typeface="メイリオ" panose="020B0604030504040204" pitchFamily="50" charset="-128"/>
            </a:endParaRPr>
          </a:p>
          <a:p>
            <a:endParaRPr lang="en-US" altLang="ja-JP" sz="2800" dirty="0">
              <a:solidFill>
                <a:srgbClr val="002060"/>
              </a:solidFill>
              <a:latin typeface="メイリオ" panose="020B0604030504040204" pitchFamily="50" charset="-128"/>
              <a:ea typeface="メイリオ" panose="020B0604030504040204" pitchFamily="50" charset="-128"/>
            </a:endParaRPr>
          </a:p>
          <a:p>
            <a:r>
              <a:rPr kumimoji="1" lang="ja-JP" altLang="en-US" sz="2000" dirty="0">
                <a:solidFill>
                  <a:srgbClr val="000000"/>
                </a:solidFill>
                <a:latin typeface="メイリオ" panose="020B0604030504040204" pitchFamily="50" charset="-128"/>
                <a:ea typeface="メイリオ" panose="020B0604030504040204" pitchFamily="50" charset="-128"/>
              </a:rPr>
              <a:t>　</a:t>
            </a:r>
            <a:r>
              <a:rPr kumimoji="1" lang="ja-JP" altLang="en-US" sz="2000" dirty="0">
                <a:solidFill>
                  <a:schemeClr val="tx1">
                    <a:lumMod val="65000"/>
                    <a:lumOff val="35000"/>
                  </a:schemeClr>
                </a:solidFill>
                <a:latin typeface="メイリオ" panose="020B0604030504040204" pitchFamily="50" charset="-128"/>
                <a:ea typeface="メイリオ" panose="020B0604030504040204" pitchFamily="50" charset="-128"/>
              </a:rPr>
              <a:t>正負の数の加減を </a:t>
            </a:r>
            <a:r>
              <a:rPr kumimoji="1" lang="ja-JP" altLang="en-US" sz="2000" b="1" dirty="0">
                <a:solidFill>
                  <a:schemeClr val="tx1">
                    <a:lumMod val="65000"/>
                    <a:lumOff val="35000"/>
                  </a:schemeClr>
                </a:solidFill>
                <a:latin typeface="メイリオ" panose="020B0604030504040204" pitchFamily="50" charset="-128"/>
                <a:ea typeface="メイリオ" panose="020B0604030504040204" pitchFamily="50" charset="-128"/>
              </a:rPr>
              <a:t>全くの更地から説明</a:t>
            </a:r>
            <a:r>
              <a:rPr kumimoji="1" lang="ja-JP" altLang="en-US" sz="2000" dirty="0">
                <a:solidFill>
                  <a:schemeClr val="tx1">
                    <a:lumMod val="65000"/>
                    <a:lumOff val="35000"/>
                  </a:schemeClr>
                </a:solidFill>
                <a:latin typeface="メイリオ" panose="020B0604030504040204" pitchFamily="50" charset="-128"/>
                <a:ea typeface="メイリオ" panose="020B0604030504040204" pitchFamily="50" charset="-128"/>
              </a:rPr>
              <a:t>するのではなく、</a:t>
            </a:r>
            <a:endParaRPr kumimoji="1" lang="en-US" altLang="ja-JP" sz="2000" dirty="0">
              <a:solidFill>
                <a:schemeClr val="tx1">
                  <a:lumMod val="65000"/>
                  <a:lumOff val="35000"/>
                </a:schemeClr>
              </a:solidFill>
              <a:latin typeface="メイリオ" panose="020B0604030504040204" pitchFamily="50" charset="-128"/>
              <a:ea typeface="メイリオ" panose="020B0604030504040204" pitchFamily="50" charset="-128"/>
            </a:endParaRPr>
          </a:p>
          <a:p>
            <a:endParaRPr kumimoji="1" lang="en-US" altLang="ja-JP" sz="2000" dirty="0">
              <a:solidFill>
                <a:schemeClr val="tx1">
                  <a:lumMod val="65000"/>
                  <a:lumOff val="35000"/>
                </a:schemeClr>
              </a:solidFill>
              <a:latin typeface="メイリオ" panose="020B0604030504040204" pitchFamily="50" charset="-128"/>
              <a:ea typeface="メイリオ" panose="020B0604030504040204" pitchFamily="50" charset="-128"/>
            </a:endParaRPr>
          </a:p>
          <a:p>
            <a:r>
              <a:rPr kumimoji="1" lang="ja-JP" altLang="en-US" sz="2000" dirty="0">
                <a:solidFill>
                  <a:schemeClr val="tx1">
                    <a:lumMod val="65000"/>
                    <a:lumOff val="35000"/>
                  </a:schemeClr>
                </a:solidFill>
                <a:latin typeface="メイリオ" panose="020B0604030504040204" pitchFamily="50" charset="-128"/>
                <a:ea typeface="メイリオ" panose="020B0604030504040204" pitchFamily="50" charset="-128"/>
              </a:rPr>
              <a:t>　彼らが既に持っている</a:t>
            </a:r>
            <a:r>
              <a:rPr lang="ja-JP" altLang="en-US" sz="2000" dirty="0">
                <a:solidFill>
                  <a:schemeClr val="tx1">
                    <a:lumMod val="65000"/>
                    <a:lumOff val="35000"/>
                  </a:schemeClr>
                </a:solidFill>
                <a:latin typeface="メイリオ" panose="020B0604030504040204" pitchFamily="50" charset="-128"/>
                <a:ea typeface="メイリオ" panose="020B0604030504040204" pitchFamily="50" charset="-128"/>
              </a:rPr>
              <a:t>計算技量を活かせるように </a:t>
            </a:r>
            <a:endParaRPr lang="en-US" altLang="ja-JP" sz="2000" dirty="0">
              <a:solidFill>
                <a:schemeClr val="tx1">
                  <a:lumMod val="65000"/>
                  <a:lumOff val="35000"/>
                </a:schemeClr>
              </a:solidFill>
              <a:latin typeface="メイリオ" panose="020B0604030504040204" pitchFamily="50" charset="-128"/>
              <a:ea typeface="メイリオ" panose="020B0604030504040204" pitchFamily="50" charset="-128"/>
            </a:endParaRPr>
          </a:p>
          <a:p>
            <a:endParaRPr lang="en-US" altLang="ja-JP" sz="2000" dirty="0">
              <a:solidFill>
                <a:schemeClr val="tx1">
                  <a:lumMod val="65000"/>
                  <a:lumOff val="35000"/>
                </a:schemeClr>
              </a:solidFill>
              <a:latin typeface="メイリオ" panose="020B0604030504040204" pitchFamily="50" charset="-128"/>
              <a:ea typeface="メイリオ" panose="020B0604030504040204" pitchFamily="50" charset="-128"/>
            </a:endParaRPr>
          </a:p>
          <a:p>
            <a:r>
              <a:rPr lang="ja-JP" altLang="en-US" sz="2000" dirty="0">
                <a:solidFill>
                  <a:schemeClr val="tx1">
                    <a:lumMod val="65000"/>
                    <a:lumOff val="35000"/>
                  </a:schemeClr>
                </a:solidFill>
                <a:latin typeface="メイリオ" panose="020B0604030504040204" pitchFamily="50" charset="-128"/>
                <a:ea typeface="メイリオ" panose="020B0604030504040204" pitchFamily="50" charset="-128"/>
              </a:rPr>
              <a:t>　</a:t>
            </a:r>
            <a:r>
              <a:rPr lang="en-US" altLang="ja-JP" sz="2000" dirty="0">
                <a:solidFill>
                  <a:schemeClr val="tx1">
                    <a:lumMod val="65000"/>
                    <a:lumOff val="35000"/>
                  </a:schemeClr>
                </a:solidFill>
                <a:latin typeface="メイリオ" panose="020B0604030504040204" pitchFamily="50" charset="-128"/>
                <a:ea typeface="メイリオ" panose="020B0604030504040204" pitchFamily="50" charset="-128"/>
              </a:rPr>
              <a:t>2</a:t>
            </a:r>
            <a:r>
              <a:rPr lang="ja-JP" altLang="en-US" sz="2000" dirty="0">
                <a:solidFill>
                  <a:schemeClr val="tx1">
                    <a:lumMod val="65000"/>
                    <a:lumOff val="35000"/>
                  </a:schemeClr>
                </a:solidFill>
                <a:latin typeface="メイリオ" panose="020B0604030504040204" pitchFamily="50" charset="-128"/>
                <a:ea typeface="メイリオ" panose="020B0604030504040204" pitchFamily="50" charset="-128"/>
              </a:rPr>
              <a:t>～</a:t>
            </a:r>
            <a:r>
              <a:rPr lang="en-US" altLang="ja-JP" sz="2000" dirty="0">
                <a:solidFill>
                  <a:schemeClr val="tx1">
                    <a:lumMod val="65000"/>
                    <a:lumOff val="35000"/>
                  </a:schemeClr>
                </a:solidFill>
                <a:latin typeface="メイリオ" panose="020B0604030504040204" pitchFamily="50" charset="-128"/>
                <a:ea typeface="メイリオ" panose="020B0604030504040204" pitchFamily="50" charset="-128"/>
              </a:rPr>
              <a:t>3</a:t>
            </a:r>
            <a:r>
              <a:rPr lang="ja-JP" altLang="en-US" sz="2000" dirty="0">
                <a:solidFill>
                  <a:schemeClr val="tx1">
                    <a:lumMod val="65000"/>
                    <a:lumOff val="35000"/>
                  </a:schemeClr>
                </a:solidFill>
                <a:latin typeface="メイリオ" panose="020B0604030504040204" pitchFamily="50" charset="-128"/>
                <a:ea typeface="メイリオ" panose="020B0604030504040204" pitchFamily="50" charset="-128"/>
              </a:rPr>
              <a:t>の追加説明をしてやることでしょう。</a:t>
            </a:r>
            <a:endParaRPr kumimoji="1" lang="ja-JP" altLang="en-US"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85A72D7E-42B5-BF20-AA1E-D2101D675CF4}"/>
              </a:ext>
            </a:extLst>
          </p:cNvPr>
          <p:cNvSpPr txBox="1"/>
          <p:nvPr/>
        </p:nvSpPr>
        <p:spPr>
          <a:xfrm>
            <a:off x="0" y="0"/>
            <a:ext cx="2771800" cy="276999"/>
          </a:xfrm>
          <a:prstGeom prst="rect">
            <a:avLst/>
          </a:prstGeom>
          <a:noFill/>
        </p:spPr>
        <p:txBody>
          <a:bodyPr wrap="square" rtlCol="0">
            <a:spAutoFit/>
          </a:bodyPr>
          <a:lstStyle/>
          <a:p>
            <a:pPr lvl="0"/>
            <a:r>
              <a:rPr lang="ja-JP" altLang="en-US" sz="1200" b="1" dirty="0">
                <a:solidFill>
                  <a:prstClr val="black">
                    <a:lumMod val="50000"/>
                    <a:lumOff val="50000"/>
                  </a:prstClr>
                </a:solidFill>
                <a:ea typeface="ＤＦ平成明朝体W7" panose="02010609000101010101" pitchFamily="1" charset="-128"/>
              </a:rPr>
              <a:t>中学校　　数と式分科会　レポート</a:t>
            </a:r>
          </a:p>
        </p:txBody>
      </p:sp>
      <p:sp>
        <p:nvSpPr>
          <p:cNvPr id="2" name="テキスト ボックス 1">
            <a:extLst>
              <a:ext uri="{FF2B5EF4-FFF2-40B4-BE49-F238E27FC236}">
                <a16:creationId xmlns:a16="http://schemas.microsoft.com/office/drawing/2014/main" id="{0964A5F4-4D45-E67C-E3FC-411C2CED3732}"/>
              </a:ext>
            </a:extLst>
          </p:cNvPr>
          <p:cNvSpPr txBox="1"/>
          <p:nvPr/>
        </p:nvSpPr>
        <p:spPr>
          <a:xfrm>
            <a:off x="2987824" y="5733256"/>
            <a:ext cx="5616624" cy="369332"/>
          </a:xfrm>
          <a:prstGeom prst="rect">
            <a:avLst/>
          </a:prstGeom>
          <a:noFill/>
        </p:spPr>
        <p:txBody>
          <a:bodyPr wrap="square" rtlCol="0">
            <a:spAutoFit/>
          </a:bodyPr>
          <a:lstStyle/>
          <a:p>
            <a:r>
              <a:rPr kumimoji="1" lang="ja-JP" altLang="en-US" dirty="0"/>
              <a:t>次からは、具体的に　授業の流れを説明します。</a:t>
            </a:r>
          </a:p>
        </p:txBody>
      </p:sp>
    </p:spTree>
    <p:extLst>
      <p:ext uri="{BB962C8B-B14F-4D97-AF65-F5344CB8AC3E}">
        <p14:creationId xmlns:p14="http://schemas.microsoft.com/office/powerpoint/2010/main" val="337783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EAD76B7-EF7A-4902-B8F1-49856FF68CF3}"/>
              </a:ext>
            </a:extLst>
          </p:cNvPr>
          <p:cNvSpPr txBox="1"/>
          <p:nvPr/>
        </p:nvSpPr>
        <p:spPr>
          <a:xfrm>
            <a:off x="0" y="0"/>
            <a:ext cx="2771800" cy="276999"/>
          </a:xfrm>
          <a:prstGeom prst="rect">
            <a:avLst/>
          </a:prstGeom>
          <a:noFill/>
        </p:spPr>
        <p:txBody>
          <a:bodyPr wrap="square" rtlCol="0">
            <a:spAutoFit/>
          </a:bodyPr>
          <a:lstStyle/>
          <a:p>
            <a:pPr lvl="0"/>
            <a:r>
              <a:rPr lang="ja-JP" altLang="en-US" sz="1200" b="1" dirty="0">
                <a:solidFill>
                  <a:prstClr val="black">
                    <a:lumMod val="50000"/>
                    <a:lumOff val="50000"/>
                  </a:prstClr>
                </a:solidFill>
                <a:ea typeface="ＤＦ平成明朝体W7" panose="02010609000101010101" pitchFamily="1" charset="-128"/>
              </a:rPr>
              <a:t>中学校　　数と式分科会　レポート</a:t>
            </a:r>
          </a:p>
        </p:txBody>
      </p:sp>
      <p:sp>
        <p:nvSpPr>
          <p:cNvPr id="4" name="テキスト ボックス 3">
            <a:extLst>
              <a:ext uri="{FF2B5EF4-FFF2-40B4-BE49-F238E27FC236}">
                <a16:creationId xmlns:a16="http://schemas.microsoft.com/office/drawing/2014/main" id="{D138A37D-2804-4E54-9E8E-19C32CE48EF3}"/>
              </a:ext>
            </a:extLst>
          </p:cNvPr>
          <p:cNvSpPr txBox="1"/>
          <p:nvPr/>
        </p:nvSpPr>
        <p:spPr>
          <a:xfrm>
            <a:off x="449796" y="138499"/>
            <a:ext cx="8694204" cy="707886"/>
          </a:xfrm>
          <a:prstGeom prst="rect">
            <a:avLst/>
          </a:prstGeom>
          <a:noFill/>
        </p:spPr>
        <p:txBody>
          <a:bodyPr wrap="square" rtlCol="0">
            <a:spAutoFit/>
          </a:bodyPr>
          <a:lstStyle/>
          <a:p>
            <a:r>
              <a:rPr lang="ja-JP" altLang="en-US" sz="2800" dirty="0">
                <a:solidFill>
                  <a:srgbClr val="002060"/>
                </a:solidFill>
                <a:latin typeface="メイリオ" panose="020B0604030504040204" pitchFamily="50" charset="-128"/>
                <a:ea typeface="メイリオ" panose="020B0604030504040204" pitchFamily="50" charset="-128"/>
              </a:rPr>
              <a:t>小学校算数終了生徒に　最初に </a:t>
            </a:r>
            <a:r>
              <a:rPr lang="ja-JP" altLang="en-US" sz="4000" dirty="0">
                <a:solidFill>
                  <a:srgbClr val="002060"/>
                </a:solidFill>
                <a:latin typeface="メイリオ" panose="020B0604030504040204" pitchFamily="50" charset="-128"/>
                <a:ea typeface="メイリオ" panose="020B0604030504040204" pitchFamily="50" charset="-128"/>
              </a:rPr>
              <a:t>必要なもの</a:t>
            </a:r>
            <a:endParaRPr kumimoji="1" lang="ja-JP" altLang="en-US"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81B014A5-8084-478E-96E1-6A9EB23BC993}"/>
              </a:ext>
            </a:extLst>
          </p:cNvPr>
          <p:cNvSpPr txBox="1"/>
          <p:nvPr/>
        </p:nvSpPr>
        <p:spPr>
          <a:xfrm>
            <a:off x="-1983" y="797667"/>
            <a:ext cx="9144000" cy="461665"/>
          </a:xfrm>
          <a:prstGeom prst="rect">
            <a:avLst/>
          </a:prstGeom>
          <a:noFill/>
        </p:spPr>
        <p:txBody>
          <a:bodyPr wrap="square" rtlCol="0">
            <a:spAutoFit/>
          </a:bodyPr>
          <a:lstStyle/>
          <a:p>
            <a:r>
              <a:rPr lang="ja-JP" altLang="en-US" sz="2400" b="1" dirty="0">
                <a:solidFill>
                  <a:schemeClr val="accent1">
                    <a:lumMod val="75000"/>
                  </a:schemeClr>
                </a:solidFill>
                <a:latin typeface="メイリオ" panose="020B0604030504040204" pitchFamily="50" charset="-128"/>
                <a:ea typeface="メイリオ" panose="020B0604030504040204" pitchFamily="50" charset="-128"/>
              </a:rPr>
              <a:t>１、引き算の延長　と　数の拡張</a:t>
            </a:r>
            <a:endParaRPr kumimoji="1" lang="ja-JP" altLang="en-US" sz="2000" b="1" dirty="0">
              <a:solidFill>
                <a:schemeClr val="accent1">
                  <a:lumMod val="75000"/>
                </a:schemeClr>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69CCB5E5-1027-4578-A8B3-13E2732033ED}"/>
              </a:ext>
            </a:extLst>
          </p:cNvPr>
          <p:cNvSpPr txBox="1"/>
          <p:nvPr/>
        </p:nvSpPr>
        <p:spPr>
          <a:xfrm>
            <a:off x="322048" y="1256730"/>
            <a:ext cx="8694204" cy="2308324"/>
          </a:xfrm>
          <a:prstGeom prst="rect">
            <a:avLst/>
          </a:prstGeom>
          <a:noFill/>
        </p:spPr>
        <p:txBody>
          <a:bodyPr wrap="square" rtlCol="0">
            <a:spAutoFit/>
          </a:bodyPr>
          <a:lstStyle/>
          <a:p>
            <a:r>
              <a:rPr lang="ja-JP" altLang="en-US" sz="2000" dirty="0">
                <a:solidFill>
                  <a:schemeClr val="tx1">
                    <a:lumMod val="65000"/>
                    <a:lumOff val="35000"/>
                  </a:schemeClr>
                </a:solidFill>
                <a:latin typeface="メイリオ" panose="020B0604030504040204" pitchFamily="50" charset="-128"/>
                <a:ea typeface="メイリオ" panose="020B0604030504040204" pitchFamily="50" charset="-128"/>
              </a:rPr>
              <a:t>・３－５　などの</a:t>
            </a:r>
            <a:r>
              <a:rPr lang="ja-JP" altLang="en-US" sz="1600" dirty="0">
                <a:solidFill>
                  <a:schemeClr val="tx1">
                    <a:lumMod val="65000"/>
                    <a:lumOff val="35000"/>
                  </a:schemeClr>
                </a:solidFill>
                <a:latin typeface="メイリオ" panose="020B0604030504040204" pitchFamily="50" charset="-128"/>
                <a:ea typeface="メイリオ" panose="020B0604030504040204" pitchFamily="50" charset="-128"/>
              </a:rPr>
              <a:t>（小さい数</a:t>
            </a:r>
            <a:r>
              <a:rPr lang="en-US" altLang="ja-JP" sz="1600" dirty="0">
                <a:solidFill>
                  <a:schemeClr val="tx1">
                    <a:lumMod val="65000"/>
                    <a:lumOff val="35000"/>
                  </a:schemeClr>
                </a:solidFill>
                <a:latin typeface="メイリオ" panose="020B0604030504040204" pitchFamily="50" charset="-128"/>
                <a:ea typeface="メイリオ" panose="020B0604030504040204" pitchFamily="50" charset="-128"/>
              </a:rPr>
              <a:t> </a:t>
            </a:r>
            <a:r>
              <a:rPr lang="ja-JP" altLang="en-US" sz="1600" dirty="0">
                <a:solidFill>
                  <a:schemeClr val="tx1">
                    <a:lumMod val="65000"/>
                    <a:lumOff val="35000"/>
                  </a:schemeClr>
                </a:solidFill>
                <a:latin typeface="メイリオ" panose="020B0604030504040204" pitchFamily="50" charset="-128"/>
                <a:ea typeface="メイリオ" panose="020B0604030504040204" pitchFamily="50" charset="-128"/>
              </a:rPr>
              <a:t>－</a:t>
            </a:r>
            <a:r>
              <a:rPr lang="en-US" altLang="ja-JP" sz="1600" dirty="0">
                <a:solidFill>
                  <a:schemeClr val="tx1">
                    <a:lumMod val="65000"/>
                    <a:lumOff val="35000"/>
                  </a:schemeClr>
                </a:solidFill>
                <a:latin typeface="メイリオ" panose="020B0604030504040204" pitchFamily="50" charset="-128"/>
                <a:ea typeface="メイリオ" panose="020B0604030504040204" pitchFamily="50" charset="-128"/>
              </a:rPr>
              <a:t> </a:t>
            </a:r>
            <a:r>
              <a:rPr lang="ja-JP" altLang="en-US" sz="1600" dirty="0">
                <a:solidFill>
                  <a:schemeClr val="tx1">
                    <a:lumMod val="65000"/>
                    <a:lumOff val="35000"/>
                  </a:schemeClr>
                </a:solidFill>
                <a:latin typeface="メイリオ" panose="020B0604030504040204" pitchFamily="50" charset="-128"/>
                <a:ea typeface="メイリオ" panose="020B0604030504040204" pitchFamily="50" charset="-128"/>
              </a:rPr>
              <a:t>大きい数）　</a:t>
            </a:r>
            <a:r>
              <a:rPr lang="ja-JP" altLang="en-US" sz="2000" dirty="0">
                <a:solidFill>
                  <a:schemeClr val="tx1">
                    <a:lumMod val="65000"/>
                    <a:lumOff val="35000"/>
                  </a:schemeClr>
                </a:solidFill>
                <a:latin typeface="メイリオ" panose="020B0604030504040204" pitchFamily="50" charset="-128"/>
                <a:ea typeface="メイリオ" panose="020B0604030504040204" pitchFamily="50" charset="-128"/>
              </a:rPr>
              <a:t>全ての引き算に答えを用意する。</a:t>
            </a:r>
            <a:endParaRPr lang="en-US" altLang="ja-JP" sz="2000" dirty="0">
              <a:solidFill>
                <a:schemeClr val="tx1">
                  <a:lumMod val="65000"/>
                  <a:lumOff val="35000"/>
                </a:schemeClr>
              </a:solidFill>
              <a:latin typeface="メイリオ" panose="020B0604030504040204" pitchFamily="50" charset="-128"/>
              <a:ea typeface="メイリオ" panose="020B0604030504040204" pitchFamily="50" charset="-128"/>
            </a:endParaRPr>
          </a:p>
          <a:p>
            <a:r>
              <a:rPr kumimoji="1" lang="ja-JP" altLang="en-US" dirty="0">
                <a:solidFill>
                  <a:schemeClr val="tx1">
                    <a:lumMod val="65000"/>
                    <a:lumOff val="35000"/>
                  </a:schemeClr>
                </a:solidFill>
              </a:rPr>
              <a:t>　　</a:t>
            </a:r>
            <a:r>
              <a:rPr kumimoji="1" lang="ja-JP" altLang="en-US" sz="1600" dirty="0">
                <a:solidFill>
                  <a:schemeClr val="tx1">
                    <a:lumMod val="65000"/>
                    <a:lumOff val="35000"/>
                  </a:schemeClr>
                </a:solidFill>
                <a:latin typeface="メイリオ" panose="020B0604030504040204" pitchFamily="50" charset="-128"/>
                <a:ea typeface="メイリオ" panose="020B0604030504040204" pitchFamily="50" charset="-128"/>
              </a:rPr>
              <a:t>算数で全く扱っていないのはこれだけですが、これは教え込まなくとも、所持金に対して</a:t>
            </a:r>
            <a:endParaRPr kumimoji="1" lang="en-US" altLang="ja-JP" sz="1600" dirty="0">
              <a:solidFill>
                <a:schemeClr val="tx1">
                  <a:lumMod val="65000"/>
                  <a:lumOff val="35000"/>
                </a:schemeClr>
              </a:solidFill>
              <a:latin typeface="メイリオ" panose="020B0604030504040204" pitchFamily="50" charset="-128"/>
              <a:ea typeface="メイリオ" panose="020B0604030504040204" pitchFamily="50" charset="-128"/>
            </a:endParaRPr>
          </a:p>
          <a:p>
            <a:r>
              <a:rPr kumimoji="1" lang="ja-JP" altLang="en-US" sz="1600" dirty="0">
                <a:solidFill>
                  <a:schemeClr val="tx1">
                    <a:lumMod val="65000"/>
                    <a:lumOff val="35000"/>
                  </a:schemeClr>
                </a:solidFill>
                <a:latin typeface="メイリオ" panose="020B0604030504040204" pitchFamily="50" charset="-128"/>
                <a:ea typeface="メイリオ" panose="020B0604030504040204" pitchFamily="50" charset="-128"/>
              </a:rPr>
              <a:t>  　代金を増やしていくなどの適当な設問で　生徒自らが解答を引き出します。</a:t>
            </a:r>
            <a:endParaRPr kumimoji="1" lang="en-US" altLang="ja-JP" sz="1600" dirty="0">
              <a:solidFill>
                <a:schemeClr val="tx1">
                  <a:lumMod val="65000"/>
                  <a:lumOff val="35000"/>
                </a:schemeClr>
              </a:solidFill>
              <a:latin typeface="メイリオ" panose="020B0604030504040204" pitchFamily="50" charset="-128"/>
              <a:ea typeface="メイリオ" panose="020B0604030504040204" pitchFamily="50" charset="-128"/>
            </a:endParaRPr>
          </a:p>
          <a:p>
            <a:r>
              <a:rPr kumimoji="1" lang="ja-JP" altLang="en-US" dirty="0">
                <a:solidFill>
                  <a:schemeClr val="tx1">
                    <a:lumMod val="65000"/>
                    <a:lumOff val="35000"/>
                  </a:schemeClr>
                </a:solidFill>
              </a:rPr>
              <a:t>　　　３</a:t>
            </a:r>
            <a:r>
              <a:rPr kumimoji="1" lang="ja-JP" altLang="en-US" sz="1400" dirty="0">
                <a:solidFill>
                  <a:schemeClr val="tx1">
                    <a:lumMod val="65000"/>
                    <a:lumOff val="35000"/>
                  </a:schemeClr>
                </a:solidFill>
              </a:rPr>
              <a:t>万円</a:t>
            </a:r>
            <a:r>
              <a:rPr kumimoji="1" lang="ja-JP" altLang="en-US" dirty="0">
                <a:solidFill>
                  <a:schemeClr val="tx1">
                    <a:lumMod val="65000"/>
                    <a:lumOff val="35000"/>
                  </a:schemeClr>
                </a:solidFill>
              </a:rPr>
              <a:t>－１</a:t>
            </a:r>
            <a:r>
              <a:rPr kumimoji="1" lang="ja-JP" altLang="en-US" sz="1400" dirty="0">
                <a:solidFill>
                  <a:schemeClr val="tx1">
                    <a:lumMod val="65000"/>
                    <a:lumOff val="35000"/>
                  </a:schemeClr>
                </a:solidFill>
              </a:rPr>
              <a:t>万円</a:t>
            </a:r>
            <a:r>
              <a:rPr kumimoji="1" lang="ja-JP" altLang="en-US" dirty="0">
                <a:solidFill>
                  <a:schemeClr val="tx1">
                    <a:lumMod val="65000"/>
                    <a:lumOff val="35000"/>
                  </a:schemeClr>
                </a:solidFill>
              </a:rPr>
              <a:t>＝２</a:t>
            </a:r>
            <a:r>
              <a:rPr kumimoji="1" lang="ja-JP" altLang="en-US" sz="1400" dirty="0">
                <a:solidFill>
                  <a:schemeClr val="tx1">
                    <a:lumMod val="65000"/>
                    <a:lumOff val="35000"/>
                  </a:schemeClr>
                </a:solidFill>
              </a:rPr>
              <a:t>万円</a:t>
            </a:r>
            <a:endParaRPr kumimoji="1" lang="en-US" altLang="ja-JP" dirty="0">
              <a:solidFill>
                <a:schemeClr val="tx1">
                  <a:lumMod val="65000"/>
                  <a:lumOff val="35000"/>
                </a:schemeClr>
              </a:solidFill>
            </a:endParaRPr>
          </a:p>
          <a:p>
            <a:r>
              <a:rPr kumimoji="1" lang="ja-JP" altLang="en-US" dirty="0"/>
              <a:t>　　　</a:t>
            </a:r>
            <a:r>
              <a:rPr kumimoji="1" lang="ja-JP" altLang="en-US" dirty="0">
                <a:solidFill>
                  <a:schemeClr val="tx1">
                    <a:lumMod val="65000"/>
                    <a:lumOff val="35000"/>
                  </a:schemeClr>
                </a:solidFill>
              </a:rPr>
              <a:t>３　－ ２　＝１</a:t>
            </a:r>
            <a:endParaRPr kumimoji="1" lang="en-US" altLang="ja-JP" dirty="0">
              <a:solidFill>
                <a:schemeClr val="tx1">
                  <a:lumMod val="65000"/>
                  <a:lumOff val="35000"/>
                </a:schemeClr>
              </a:solidFill>
            </a:endParaRPr>
          </a:p>
          <a:p>
            <a:r>
              <a:rPr kumimoji="1" lang="ja-JP" altLang="en-US" dirty="0"/>
              <a:t>　　　</a:t>
            </a:r>
            <a:r>
              <a:rPr kumimoji="1" lang="ja-JP" altLang="en-US" dirty="0">
                <a:solidFill>
                  <a:schemeClr val="tx1">
                    <a:lumMod val="65000"/>
                    <a:lumOff val="35000"/>
                  </a:schemeClr>
                </a:solidFill>
              </a:rPr>
              <a:t>３　－ ３　＝０</a:t>
            </a:r>
            <a:endParaRPr kumimoji="1" lang="en-US" altLang="ja-JP" dirty="0">
              <a:solidFill>
                <a:schemeClr val="tx1">
                  <a:lumMod val="65000"/>
                  <a:lumOff val="35000"/>
                </a:schemeClr>
              </a:solidFill>
            </a:endParaRPr>
          </a:p>
          <a:p>
            <a:r>
              <a:rPr kumimoji="1" lang="ja-JP" altLang="en-US" dirty="0"/>
              <a:t>　　　</a:t>
            </a:r>
            <a:r>
              <a:rPr kumimoji="1" lang="ja-JP" altLang="en-US" dirty="0">
                <a:solidFill>
                  <a:schemeClr val="tx1">
                    <a:lumMod val="65000"/>
                    <a:lumOff val="35000"/>
                  </a:schemeClr>
                </a:solidFill>
              </a:rPr>
              <a:t>３　－ ４　＝？</a:t>
            </a:r>
            <a:endParaRPr kumimoji="1" lang="en-US" altLang="ja-JP" dirty="0">
              <a:solidFill>
                <a:schemeClr val="tx1">
                  <a:lumMod val="65000"/>
                  <a:lumOff val="35000"/>
                </a:schemeClr>
              </a:solidFill>
            </a:endParaRPr>
          </a:p>
          <a:p>
            <a:r>
              <a:rPr kumimoji="1" lang="ja-JP" altLang="en-US" dirty="0"/>
              <a:t>　　　</a:t>
            </a:r>
            <a:r>
              <a:rPr kumimoji="1" lang="ja-JP" altLang="en-US" dirty="0">
                <a:solidFill>
                  <a:schemeClr val="tx1">
                    <a:lumMod val="65000"/>
                    <a:lumOff val="35000"/>
                  </a:schemeClr>
                </a:solidFill>
              </a:rPr>
              <a:t>３　－ ５　＝？</a:t>
            </a:r>
          </a:p>
        </p:txBody>
      </p:sp>
      <p:sp>
        <p:nvSpPr>
          <p:cNvPr id="7" name="テキスト ボックス 6">
            <a:extLst>
              <a:ext uri="{FF2B5EF4-FFF2-40B4-BE49-F238E27FC236}">
                <a16:creationId xmlns:a16="http://schemas.microsoft.com/office/drawing/2014/main" id="{168AE2AB-03AA-4AEB-B6F0-1BB0B830B805}"/>
              </a:ext>
            </a:extLst>
          </p:cNvPr>
          <p:cNvSpPr txBox="1"/>
          <p:nvPr/>
        </p:nvSpPr>
        <p:spPr>
          <a:xfrm>
            <a:off x="2483768" y="2843785"/>
            <a:ext cx="2592288" cy="646331"/>
          </a:xfrm>
          <a:prstGeom prst="rect">
            <a:avLst/>
          </a:prstGeom>
          <a:noFill/>
        </p:spPr>
        <p:txBody>
          <a:bodyPr wrap="square" rtlCol="0">
            <a:spAutoFit/>
          </a:bodyPr>
          <a:lstStyle/>
          <a:p>
            <a:r>
              <a:rPr kumimoji="1" lang="ja-JP" altLang="en-US" dirty="0">
                <a:solidFill>
                  <a:schemeClr val="tx1">
                    <a:lumMod val="65000"/>
                    <a:lumOff val="35000"/>
                  </a:schemeClr>
                </a:solidFill>
              </a:rPr>
              <a:t>借金　１万円　</a:t>
            </a:r>
            <a:r>
              <a:rPr kumimoji="1" lang="ja-JP" altLang="en-US" b="1" dirty="0">
                <a:solidFill>
                  <a:schemeClr val="tx1">
                    <a:lumMod val="65000"/>
                    <a:lumOff val="35000"/>
                  </a:schemeClr>
                </a:solidFill>
              </a:rPr>
              <a:t>⇨⇨</a:t>
            </a:r>
            <a:r>
              <a:rPr kumimoji="1" lang="ja-JP" altLang="en-US" dirty="0"/>
              <a:t>　</a:t>
            </a:r>
            <a:r>
              <a:rPr kumimoji="1" lang="ja-JP" altLang="en-US" dirty="0">
                <a:solidFill>
                  <a:schemeClr val="accent1">
                    <a:lumMod val="75000"/>
                  </a:schemeClr>
                </a:solidFill>
              </a:rPr>
              <a:t>－１</a:t>
            </a:r>
            <a:r>
              <a:rPr kumimoji="1" lang="ja-JP" altLang="en-US" dirty="0"/>
              <a:t>　</a:t>
            </a:r>
            <a:endParaRPr kumimoji="1" lang="en-US" altLang="ja-JP" dirty="0"/>
          </a:p>
          <a:p>
            <a:r>
              <a:rPr kumimoji="1" lang="ja-JP" altLang="en-US" dirty="0">
                <a:solidFill>
                  <a:schemeClr val="tx1">
                    <a:lumMod val="65000"/>
                    <a:lumOff val="35000"/>
                  </a:schemeClr>
                </a:solidFill>
              </a:rPr>
              <a:t>借金　２万円　</a:t>
            </a:r>
            <a:r>
              <a:rPr kumimoji="1" lang="ja-JP" altLang="en-US" b="1" dirty="0">
                <a:solidFill>
                  <a:schemeClr val="tx1">
                    <a:lumMod val="65000"/>
                    <a:lumOff val="35000"/>
                  </a:schemeClr>
                </a:solidFill>
              </a:rPr>
              <a:t>⇨⇨</a:t>
            </a:r>
            <a:r>
              <a:rPr kumimoji="1" lang="ja-JP" altLang="en-US" dirty="0"/>
              <a:t>　</a:t>
            </a:r>
            <a:r>
              <a:rPr kumimoji="1" lang="ja-JP" altLang="en-US" dirty="0">
                <a:solidFill>
                  <a:schemeClr val="accent1">
                    <a:lumMod val="75000"/>
                  </a:schemeClr>
                </a:solidFill>
              </a:rPr>
              <a:t>－２</a:t>
            </a:r>
          </a:p>
        </p:txBody>
      </p:sp>
      <p:sp>
        <p:nvSpPr>
          <p:cNvPr id="8" name="テキスト ボックス 7">
            <a:extLst>
              <a:ext uri="{FF2B5EF4-FFF2-40B4-BE49-F238E27FC236}">
                <a16:creationId xmlns:a16="http://schemas.microsoft.com/office/drawing/2014/main" id="{DAD299F0-5E08-478A-8692-07704FD354CE}"/>
              </a:ext>
            </a:extLst>
          </p:cNvPr>
          <p:cNvSpPr txBox="1"/>
          <p:nvPr/>
        </p:nvSpPr>
        <p:spPr>
          <a:xfrm>
            <a:off x="0" y="3946577"/>
            <a:ext cx="9144000" cy="461665"/>
          </a:xfrm>
          <a:prstGeom prst="rect">
            <a:avLst/>
          </a:prstGeom>
          <a:noFill/>
        </p:spPr>
        <p:txBody>
          <a:bodyPr wrap="square" rtlCol="0">
            <a:spAutoFit/>
          </a:bodyPr>
          <a:lstStyle/>
          <a:p>
            <a:pPr lvl="0"/>
            <a:r>
              <a:rPr lang="ja-JP" altLang="en-US" sz="2400" b="1" dirty="0">
                <a:solidFill>
                  <a:srgbClr val="5B9BD5">
                    <a:lumMod val="75000"/>
                  </a:srgbClr>
                </a:solidFill>
                <a:latin typeface="メイリオ" panose="020B0604030504040204" pitchFamily="50" charset="-128"/>
                <a:ea typeface="メイリオ" panose="020B0604030504040204" pitchFamily="50" charset="-128"/>
              </a:rPr>
              <a:t>２、正負の数を 足すこと 引くことの要点。　</a:t>
            </a:r>
            <a:endParaRPr lang="ja-JP" altLang="en-US" sz="2000" dirty="0">
              <a:solidFill>
                <a:srgbClr val="FF0000"/>
              </a:solidFill>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64856A4A-595B-449A-AC1A-46E556234975}"/>
              </a:ext>
            </a:extLst>
          </p:cNvPr>
          <p:cNvSpPr txBox="1"/>
          <p:nvPr/>
        </p:nvSpPr>
        <p:spPr>
          <a:xfrm>
            <a:off x="5148063" y="3121223"/>
            <a:ext cx="3993953" cy="523220"/>
          </a:xfrm>
          <a:prstGeom prst="rect">
            <a:avLst/>
          </a:prstGeom>
          <a:noFill/>
        </p:spPr>
        <p:txBody>
          <a:bodyPr wrap="square" rtlCol="0">
            <a:spAutoFit/>
          </a:bodyPr>
          <a:lstStyle/>
          <a:p>
            <a:r>
              <a:rPr kumimoji="1" lang="ja-JP" altLang="en-US" sz="1400" b="1" dirty="0">
                <a:solidFill>
                  <a:srgbClr val="FF0000"/>
                </a:solidFill>
                <a:latin typeface="AR P丸ゴシック体E" panose="020F0900000000000000" pitchFamily="50" charset="-128"/>
                <a:ea typeface="AR P丸ゴシック体E" panose="020F0900000000000000" pitchFamily="50" charset="-128"/>
              </a:rPr>
              <a:t>令和</a:t>
            </a:r>
            <a:r>
              <a:rPr kumimoji="1" lang="en-US" altLang="ja-JP" sz="1400" b="1" dirty="0">
                <a:solidFill>
                  <a:srgbClr val="FF0000"/>
                </a:solidFill>
                <a:latin typeface="AR P丸ゴシック体E" panose="020F0900000000000000" pitchFamily="50" charset="-128"/>
                <a:ea typeface="AR P丸ゴシック体E" panose="020F0900000000000000" pitchFamily="50" charset="-128"/>
              </a:rPr>
              <a:t>3</a:t>
            </a:r>
            <a:r>
              <a:rPr kumimoji="1" lang="ja-JP" altLang="en-US" sz="1400" b="1" dirty="0">
                <a:solidFill>
                  <a:srgbClr val="FF0000"/>
                </a:solidFill>
                <a:latin typeface="AR P丸ゴシック体E" panose="020F0900000000000000" pitchFamily="50" charset="-128"/>
                <a:ea typeface="AR P丸ゴシック体E" panose="020F0900000000000000" pitchFamily="50" charset="-128"/>
              </a:rPr>
              <a:t>年の教科書では、この事に触れるようになりました。</a:t>
            </a:r>
          </a:p>
        </p:txBody>
      </p:sp>
      <p:sp>
        <p:nvSpPr>
          <p:cNvPr id="13" name="テキスト ボックス 12">
            <a:extLst>
              <a:ext uri="{FF2B5EF4-FFF2-40B4-BE49-F238E27FC236}">
                <a16:creationId xmlns:a16="http://schemas.microsoft.com/office/drawing/2014/main" id="{AFC27B8C-521A-D91E-FFBD-574624CAC5D6}"/>
              </a:ext>
            </a:extLst>
          </p:cNvPr>
          <p:cNvSpPr txBox="1"/>
          <p:nvPr/>
        </p:nvSpPr>
        <p:spPr>
          <a:xfrm>
            <a:off x="336789" y="4710376"/>
            <a:ext cx="8818488" cy="923330"/>
          </a:xfrm>
          <a:prstGeom prst="rect">
            <a:avLst/>
          </a:prstGeom>
          <a:noFill/>
        </p:spPr>
        <p:txBody>
          <a:bodyPr wrap="square" rtlCol="0">
            <a:spAutoFit/>
          </a:bodyPr>
          <a:lstStyle/>
          <a:p>
            <a:r>
              <a:rPr kumimoji="1" lang="ja-JP" altLang="en-US" sz="1800" dirty="0">
                <a:solidFill>
                  <a:schemeClr val="tx1">
                    <a:lumMod val="65000"/>
                    <a:lumOff val="35000"/>
                  </a:schemeClr>
                </a:solidFill>
                <a:latin typeface="メイリオ" panose="020B0604030504040204" pitchFamily="50" charset="-128"/>
                <a:ea typeface="メイリオ" panose="020B0604030504040204" pitchFamily="50" charset="-128"/>
              </a:rPr>
              <a:t>ここは </a:t>
            </a:r>
            <a:r>
              <a:rPr lang="ja-JP" altLang="en-US" sz="1800" b="1" dirty="0">
                <a:solidFill>
                  <a:srgbClr val="FF0000"/>
                </a:solidFill>
                <a:latin typeface="メイリオ" panose="020B0604030504040204" pitchFamily="50" charset="-128"/>
                <a:ea typeface="メイリオ" panose="020B0604030504040204" pitchFamily="50" charset="-128"/>
              </a:rPr>
              <a:t>単元の核心 </a:t>
            </a:r>
            <a:r>
              <a:rPr kumimoji="1" lang="ja-JP" altLang="en-US" sz="1800" dirty="0">
                <a:solidFill>
                  <a:schemeClr val="tx1">
                    <a:lumMod val="65000"/>
                    <a:lumOff val="35000"/>
                  </a:schemeClr>
                </a:solidFill>
                <a:latin typeface="メイリオ" panose="020B0604030504040204" pitchFamily="50" charset="-128"/>
                <a:ea typeface="メイリオ" panose="020B0604030504040204" pitchFamily="50" charset="-128"/>
              </a:rPr>
              <a:t>であり、（　　）はずしの結果に繋げる大切な部分です。</a:t>
            </a:r>
            <a:endParaRPr kumimoji="1" lang="en-US" altLang="ja-JP" sz="1800" dirty="0">
              <a:solidFill>
                <a:schemeClr val="tx1">
                  <a:lumMod val="65000"/>
                  <a:lumOff val="35000"/>
                </a:schemeClr>
              </a:solidFill>
              <a:latin typeface="メイリオ" panose="020B0604030504040204" pitchFamily="50" charset="-128"/>
              <a:ea typeface="メイリオ" panose="020B0604030504040204" pitchFamily="50" charset="-128"/>
            </a:endParaRPr>
          </a:p>
          <a:p>
            <a:r>
              <a:rPr kumimoji="1" lang="ja-JP" altLang="en-US" sz="1800" dirty="0">
                <a:solidFill>
                  <a:schemeClr val="tx1">
                    <a:lumMod val="65000"/>
                    <a:lumOff val="35000"/>
                  </a:schemeClr>
                </a:solidFill>
                <a:latin typeface="メイリオ" panose="020B0604030504040204" pitchFamily="50" charset="-128"/>
                <a:ea typeface="メイリオ" panose="020B0604030504040204" pitchFamily="50" charset="-128"/>
              </a:rPr>
              <a:t>教科書では、数直線での説明が多いですが、トランプゲームでの説明　</a:t>
            </a:r>
            <a:endParaRPr kumimoji="1" lang="en-US" altLang="ja-JP" sz="1800" dirty="0">
              <a:solidFill>
                <a:schemeClr val="tx1">
                  <a:lumMod val="65000"/>
                  <a:lumOff val="35000"/>
                </a:schemeClr>
              </a:solidFill>
              <a:latin typeface="メイリオ" panose="020B0604030504040204" pitchFamily="50" charset="-128"/>
              <a:ea typeface="メイリオ" panose="020B0604030504040204" pitchFamily="50" charset="-128"/>
            </a:endParaRPr>
          </a:p>
          <a:p>
            <a:r>
              <a:rPr kumimoji="1" lang="ja-JP" altLang="en-US" sz="1800" dirty="0">
                <a:solidFill>
                  <a:schemeClr val="tx1">
                    <a:lumMod val="65000"/>
                    <a:lumOff val="35000"/>
                  </a:schemeClr>
                </a:solidFill>
                <a:latin typeface="メイリオ" panose="020B0604030504040204" pitchFamily="50" charset="-128"/>
                <a:ea typeface="メイリオ" panose="020B0604030504040204" pitchFamily="50" charset="-128"/>
              </a:rPr>
              <a:t>現金借金での説明など　生徒が実感出来る説明をていねいにする。</a:t>
            </a:r>
            <a:endParaRPr kumimoji="1" lang="ja-JP" altLang="en-US" dirty="0"/>
          </a:p>
        </p:txBody>
      </p:sp>
    </p:spTree>
    <p:extLst>
      <p:ext uri="{BB962C8B-B14F-4D97-AF65-F5344CB8AC3E}">
        <p14:creationId xmlns:p14="http://schemas.microsoft.com/office/powerpoint/2010/main" val="207878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arn(inVertical)">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0816E14-87B0-9640-F3C8-006F93F372A5}"/>
              </a:ext>
            </a:extLst>
          </p:cNvPr>
          <p:cNvSpPr txBox="1"/>
          <p:nvPr/>
        </p:nvSpPr>
        <p:spPr>
          <a:xfrm>
            <a:off x="0" y="0"/>
            <a:ext cx="2771800" cy="276999"/>
          </a:xfrm>
          <a:prstGeom prst="rect">
            <a:avLst/>
          </a:prstGeom>
          <a:noFill/>
        </p:spPr>
        <p:txBody>
          <a:bodyPr wrap="square" rtlCol="0">
            <a:spAutoFit/>
          </a:bodyPr>
          <a:lstStyle/>
          <a:p>
            <a:pPr lvl="0"/>
            <a:r>
              <a:rPr lang="ja-JP" altLang="en-US" sz="1200" b="1" dirty="0">
                <a:solidFill>
                  <a:prstClr val="black">
                    <a:lumMod val="50000"/>
                    <a:lumOff val="50000"/>
                  </a:prstClr>
                </a:solidFill>
                <a:ea typeface="ＤＦ平成明朝体W7" panose="02010609000101010101" pitchFamily="1" charset="-128"/>
              </a:rPr>
              <a:t>中学校　　数と式分科会　レポート</a:t>
            </a:r>
          </a:p>
        </p:txBody>
      </p:sp>
      <p:sp>
        <p:nvSpPr>
          <p:cNvPr id="5" name="テキスト ボックス 4">
            <a:extLst>
              <a:ext uri="{FF2B5EF4-FFF2-40B4-BE49-F238E27FC236}">
                <a16:creationId xmlns:a16="http://schemas.microsoft.com/office/drawing/2014/main" id="{B1396369-5907-AD97-DCF1-11AB2E1D471D}"/>
              </a:ext>
            </a:extLst>
          </p:cNvPr>
          <p:cNvSpPr txBox="1"/>
          <p:nvPr/>
        </p:nvSpPr>
        <p:spPr>
          <a:xfrm>
            <a:off x="467544" y="424178"/>
            <a:ext cx="3600400" cy="369332"/>
          </a:xfrm>
          <a:prstGeom prst="rect">
            <a:avLst/>
          </a:prstGeom>
          <a:noFill/>
        </p:spPr>
        <p:txBody>
          <a:bodyPr wrap="square" rtlCol="0">
            <a:spAutoFit/>
          </a:bodyPr>
          <a:lstStyle/>
          <a:p>
            <a:r>
              <a:rPr lang="ja-JP" altLang="en-US" sz="1800" b="1" dirty="0">
                <a:solidFill>
                  <a:srgbClr val="5B9BD5">
                    <a:lumMod val="75000"/>
                  </a:srgbClr>
                </a:solidFill>
                <a:latin typeface="メイリオ" panose="020B0604030504040204" pitchFamily="50" charset="-128"/>
                <a:ea typeface="メイリオ" panose="020B0604030504040204" pitchFamily="50" charset="-128"/>
              </a:rPr>
              <a:t>正負の数の　足し算　引き算</a:t>
            </a:r>
            <a:endParaRPr kumimoji="1" lang="ja-JP" altLang="en-US" dirty="0"/>
          </a:p>
        </p:txBody>
      </p:sp>
      <p:sp>
        <p:nvSpPr>
          <p:cNvPr id="6" name="テキスト ボックス 5">
            <a:extLst>
              <a:ext uri="{FF2B5EF4-FFF2-40B4-BE49-F238E27FC236}">
                <a16:creationId xmlns:a16="http://schemas.microsoft.com/office/drawing/2014/main" id="{2082FB8B-1BFC-01B0-7A7E-E56F2E9851A9}"/>
              </a:ext>
            </a:extLst>
          </p:cNvPr>
          <p:cNvSpPr txBox="1"/>
          <p:nvPr/>
        </p:nvSpPr>
        <p:spPr>
          <a:xfrm>
            <a:off x="836630" y="940689"/>
            <a:ext cx="5760640" cy="1200329"/>
          </a:xfrm>
          <a:prstGeom prst="rect">
            <a:avLst/>
          </a:prstGeom>
          <a:noFill/>
        </p:spPr>
        <p:txBody>
          <a:bodyPr wrap="square" rtlCol="0">
            <a:spAutoFit/>
          </a:bodyPr>
          <a:lstStyle/>
          <a:p>
            <a:r>
              <a:rPr kumimoji="1" lang="ja-JP" altLang="en-US" sz="1800" dirty="0">
                <a:solidFill>
                  <a:schemeClr val="tx1">
                    <a:lumMod val="65000"/>
                    <a:lumOff val="35000"/>
                  </a:schemeClr>
                </a:solidFill>
                <a:latin typeface="メイリオ" panose="020B0604030504040204" pitchFamily="50" charset="-128"/>
                <a:ea typeface="メイリオ" panose="020B0604030504040204" pitchFamily="50" charset="-128"/>
              </a:rPr>
              <a:t>これには　①　正数を足すこと</a:t>
            </a:r>
            <a:endParaRPr kumimoji="1" lang="en-US" altLang="ja-JP" sz="1800" dirty="0">
              <a:solidFill>
                <a:schemeClr val="tx1">
                  <a:lumMod val="65000"/>
                  <a:lumOff val="35000"/>
                </a:schemeClr>
              </a:solidFill>
              <a:latin typeface="メイリオ" panose="020B0604030504040204" pitchFamily="50" charset="-128"/>
              <a:ea typeface="メイリオ" panose="020B0604030504040204" pitchFamily="50" charset="-128"/>
            </a:endParaRPr>
          </a:p>
          <a:p>
            <a:r>
              <a:rPr kumimoji="1" lang="ja-JP" altLang="en-US" sz="1800" dirty="0">
                <a:solidFill>
                  <a:schemeClr val="tx1">
                    <a:lumMod val="65000"/>
                    <a:lumOff val="35000"/>
                  </a:schemeClr>
                </a:solidFill>
                <a:latin typeface="メイリオ" panose="020B0604030504040204" pitchFamily="50" charset="-128"/>
                <a:ea typeface="メイリオ" panose="020B0604030504040204" pitchFamily="50" charset="-128"/>
              </a:rPr>
              <a:t>　　　　　②　正数を引くこと</a:t>
            </a:r>
            <a:endParaRPr kumimoji="1" lang="en-US" altLang="ja-JP" sz="1800" dirty="0">
              <a:solidFill>
                <a:schemeClr val="tx1">
                  <a:lumMod val="65000"/>
                  <a:lumOff val="35000"/>
                </a:schemeClr>
              </a:solidFill>
              <a:latin typeface="メイリオ" panose="020B0604030504040204" pitchFamily="50" charset="-128"/>
              <a:ea typeface="メイリオ" panose="020B0604030504040204" pitchFamily="50" charset="-128"/>
            </a:endParaRPr>
          </a:p>
          <a:p>
            <a:r>
              <a:rPr kumimoji="1" lang="ja-JP" altLang="en-US" sz="1800" dirty="0">
                <a:solidFill>
                  <a:schemeClr val="tx1">
                    <a:lumMod val="65000"/>
                    <a:lumOff val="35000"/>
                  </a:schemeClr>
                </a:solidFill>
                <a:latin typeface="メイリオ" panose="020B0604030504040204" pitchFamily="50" charset="-128"/>
                <a:ea typeface="メイリオ" panose="020B0604030504040204" pitchFamily="50" charset="-128"/>
              </a:rPr>
              <a:t>　　　　　③　負数を足すこと</a:t>
            </a:r>
            <a:endParaRPr kumimoji="1" lang="en-US" altLang="ja-JP" sz="1800" dirty="0">
              <a:solidFill>
                <a:schemeClr val="tx1">
                  <a:lumMod val="65000"/>
                  <a:lumOff val="35000"/>
                </a:schemeClr>
              </a:solidFill>
              <a:latin typeface="メイリオ" panose="020B0604030504040204" pitchFamily="50" charset="-128"/>
              <a:ea typeface="メイリオ" panose="020B0604030504040204" pitchFamily="50" charset="-128"/>
            </a:endParaRPr>
          </a:p>
          <a:p>
            <a:r>
              <a:rPr kumimoji="1" lang="ja-JP" altLang="en-US" sz="1800" dirty="0">
                <a:solidFill>
                  <a:schemeClr val="tx1">
                    <a:lumMod val="65000"/>
                    <a:lumOff val="35000"/>
                  </a:schemeClr>
                </a:solidFill>
                <a:latin typeface="メイリオ" panose="020B0604030504040204" pitchFamily="50" charset="-128"/>
                <a:ea typeface="メイリオ" panose="020B0604030504040204" pitchFamily="50" charset="-128"/>
              </a:rPr>
              <a:t>　　　　　④　負数を引くこと　の </a:t>
            </a:r>
            <a:r>
              <a:rPr kumimoji="1" lang="en-US" altLang="ja-JP" sz="1800" dirty="0">
                <a:solidFill>
                  <a:schemeClr val="tx1">
                    <a:lumMod val="65000"/>
                    <a:lumOff val="35000"/>
                  </a:schemeClr>
                </a:solidFill>
                <a:latin typeface="メイリオ" panose="020B0604030504040204" pitchFamily="50" charset="-128"/>
                <a:ea typeface="メイリオ" panose="020B0604030504040204" pitchFamily="50" charset="-128"/>
              </a:rPr>
              <a:t>4</a:t>
            </a:r>
            <a:r>
              <a:rPr kumimoji="1" lang="ja-JP" altLang="en-US" sz="1800" dirty="0">
                <a:solidFill>
                  <a:schemeClr val="tx1">
                    <a:lumMod val="65000"/>
                    <a:lumOff val="35000"/>
                  </a:schemeClr>
                </a:solidFill>
                <a:latin typeface="メイリオ" panose="020B0604030504040204" pitchFamily="50" charset="-128"/>
                <a:ea typeface="メイリオ" panose="020B0604030504040204" pitchFamily="50" charset="-128"/>
              </a:rPr>
              <a:t>種があります。</a:t>
            </a:r>
            <a:endParaRPr kumimoji="1" lang="ja-JP" altLang="en-US" dirty="0"/>
          </a:p>
        </p:txBody>
      </p:sp>
      <p:sp>
        <p:nvSpPr>
          <p:cNvPr id="7" name="テキスト ボックス 6">
            <a:extLst>
              <a:ext uri="{FF2B5EF4-FFF2-40B4-BE49-F238E27FC236}">
                <a16:creationId xmlns:a16="http://schemas.microsoft.com/office/drawing/2014/main" id="{CB8FABBA-2EFA-02D5-808F-D582AFD7AA94}"/>
              </a:ext>
            </a:extLst>
          </p:cNvPr>
          <p:cNvSpPr txBox="1"/>
          <p:nvPr/>
        </p:nvSpPr>
        <p:spPr>
          <a:xfrm>
            <a:off x="899592" y="2348880"/>
            <a:ext cx="7704856" cy="1200329"/>
          </a:xfrm>
          <a:prstGeom prst="rect">
            <a:avLst/>
          </a:prstGeom>
          <a:noFill/>
        </p:spPr>
        <p:txBody>
          <a:bodyPr wrap="square" rtlCol="0">
            <a:spAutoFit/>
          </a:bodyPr>
          <a:lstStyle/>
          <a:p>
            <a:r>
              <a:rPr kumimoji="1" lang="ja-JP" altLang="en-US" sz="1800" dirty="0">
                <a:solidFill>
                  <a:schemeClr val="tx1">
                    <a:lumMod val="65000"/>
                    <a:lumOff val="35000"/>
                  </a:schemeClr>
                </a:solidFill>
                <a:latin typeface="メイリオ" panose="020B0604030504040204" pitchFamily="50" charset="-128"/>
                <a:ea typeface="メイリオ" panose="020B0604030504040204" pitchFamily="50" charset="-128"/>
              </a:rPr>
              <a:t>生徒向けに　ていねいには、筆者の </a:t>
            </a:r>
            <a:r>
              <a:rPr kumimoji="1" lang="en-US" altLang="ja-JP" sz="1800" dirty="0">
                <a:solidFill>
                  <a:schemeClr val="tx1">
                    <a:lumMod val="65000"/>
                    <a:lumOff val="35000"/>
                  </a:schemeClr>
                </a:solidFill>
                <a:latin typeface="メイリオ" panose="020B0604030504040204" pitchFamily="50" charset="-128"/>
                <a:ea typeface="メイリオ" panose="020B0604030504040204" pitchFamily="50" charset="-128"/>
              </a:rPr>
              <a:t>You Tube </a:t>
            </a:r>
            <a:r>
              <a:rPr kumimoji="1" lang="ja-JP" altLang="en-US" sz="1800" dirty="0">
                <a:solidFill>
                  <a:schemeClr val="tx1">
                    <a:lumMod val="65000"/>
                    <a:lumOff val="35000"/>
                  </a:schemeClr>
                </a:solidFill>
                <a:latin typeface="メイリオ" panose="020B0604030504040204" pitchFamily="50" charset="-128"/>
                <a:ea typeface="メイリオ" panose="020B0604030504040204" pitchFamily="50" charset="-128"/>
              </a:rPr>
              <a:t>に示しています。</a:t>
            </a:r>
            <a:endParaRPr kumimoji="1" lang="en-US" altLang="ja-JP" sz="1800" dirty="0">
              <a:solidFill>
                <a:schemeClr val="tx1">
                  <a:lumMod val="65000"/>
                  <a:lumOff val="35000"/>
                </a:schemeClr>
              </a:solidFill>
              <a:latin typeface="メイリオ" panose="020B0604030504040204" pitchFamily="50" charset="-128"/>
              <a:ea typeface="メイリオ" panose="020B0604030504040204" pitchFamily="50" charset="-128"/>
            </a:endParaRPr>
          </a:p>
          <a:p>
            <a:r>
              <a:rPr kumimoji="1" lang="ja-JP" altLang="en-US" sz="1800" dirty="0">
                <a:solidFill>
                  <a:schemeClr val="tx1">
                    <a:lumMod val="65000"/>
                    <a:lumOff val="35000"/>
                  </a:schemeClr>
                </a:solidFill>
                <a:latin typeface="メイリオ" panose="020B0604030504040204" pitchFamily="50" charset="-128"/>
                <a:ea typeface="メイリオ" panose="020B0604030504040204" pitchFamily="50" charset="-128"/>
              </a:rPr>
              <a:t>その　</a:t>
            </a:r>
            <a:r>
              <a:rPr kumimoji="1" lang="en-US" altLang="ja-JP" sz="1800" dirty="0">
                <a:solidFill>
                  <a:schemeClr val="tx1">
                    <a:lumMod val="65000"/>
                    <a:lumOff val="35000"/>
                  </a:schemeClr>
                </a:solidFill>
                <a:latin typeface="メイリオ" panose="020B0604030504040204" pitchFamily="50" charset="-128"/>
                <a:ea typeface="メイリオ" panose="020B0604030504040204" pitchFamily="50" charset="-128"/>
              </a:rPr>
              <a:t>YouTube </a:t>
            </a:r>
            <a:r>
              <a:rPr kumimoji="1" lang="ja-JP" altLang="en-US" sz="1800" dirty="0">
                <a:solidFill>
                  <a:schemeClr val="tx1">
                    <a:lumMod val="65000"/>
                    <a:lumOff val="35000"/>
                  </a:schemeClr>
                </a:solidFill>
                <a:latin typeface="メイリオ" panose="020B0604030504040204" pitchFamily="50" charset="-128"/>
                <a:ea typeface="メイリオ" panose="020B0604030504040204" pitchFamily="50" charset="-128"/>
              </a:rPr>
              <a:t>画面から取った　④　負数を引くこと　のみ</a:t>
            </a:r>
            <a:endParaRPr kumimoji="1" lang="en-US" altLang="ja-JP" sz="1800" dirty="0">
              <a:solidFill>
                <a:schemeClr val="tx1">
                  <a:lumMod val="65000"/>
                  <a:lumOff val="35000"/>
                </a:schemeClr>
              </a:solidFill>
              <a:latin typeface="メイリオ" panose="020B0604030504040204" pitchFamily="50" charset="-128"/>
              <a:ea typeface="メイリオ" panose="020B0604030504040204" pitchFamily="50" charset="-128"/>
            </a:endParaRPr>
          </a:p>
          <a:p>
            <a:r>
              <a:rPr kumimoji="1" lang="ja-JP" altLang="en-US" sz="1800" dirty="0">
                <a:solidFill>
                  <a:schemeClr val="tx1">
                    <a:lumMod val="65000"/>
                    <a:lumOff val="35000"/>
                  </a:schemeClr>
                </a:solidFill>
                <a:latin typeface="メイリオ" panose="020B0604030504040204" pitchFamily="50" charset="-128"/>
                <a:ea typeface="メイリオ" panose="020B0604030504040204" pitchFamily="50" charset="-128"/>
              </a:rPr>
              <a:t>ここで示します。</a:t>
            </a:r>
            <a:endParaRPr kumimoji="1" lang="en-US" altLang="ja-JP" sz="1800" dirty="0">
              <a:solidFill>
                <a:schemeClr val="tx1">
                  <a:lumMod val="65000"/>
                  <a:lumOff val="35000"/>
                </a:schemeClr>
              </a:solidFill>
              <a:latin typeface="メイリオ" panose="020B0604030504040204" pitchFamily="50" charset="-128"/>
              <a:ea typeface="メイリオ" panose="020B0604030504040204" pitchFamily="50" charset="-128"/>
            </a:endParaRPr>
          </a:p>
          <a:p>
            <a:endParaRPr kumimoji="1" lang="ja-JP" altLang="en-US" dirty="0"/>
          </a:p>
        </p:txBody>
      </p:sp>
      <p:pic>
        <p:nvPicPr>
          <p:cNvPr id="9" name="図 8">
            <a:extLst>
              <a:ext uri="{FF2B5EF4-FFF2-40B4-BE49-F238E27FC236}">
                <a16:creationId xmlns:a16="http://schemas.microsoft.com/office/drawing/2014/main" id="{A426E6B8-20EB-17A9-64A5-2740F74E00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3212976"/>
            <a:ext cx="5904656" cy="3096344"/>
          </a:xfrm>
          <a:prstGeom prst="rect">
            <a:avLst/>
          </a:prstGeom>
        </p:spPr>
      </p:pic>
      <p:sp>
        <p:nvSpPr>
          <p:cNvPr id="10" name="テキスト ボックス 9">
            <a:extLst>
              <a:ext uri="{FF2B5EF4-FFF2-40B4-BE49-F238E27FC236}">
                <a16:creationId xmlns:a16="http://schemas.microsoft.com/office/drawing/2014/main" id="{FA7D3F38-71EC-AFD6-DFDB-7489833027C0}"/>
              </a:ext>
            </a:extLst>
          </p:cNvPr>
          <p:cNvSpPr txBox="1"/>
          <p:nvPr/>
        </p:nvSpPr>
        <p:spPr>
          <a:xfrm>
            <a:off x="1084135" y="6433822"/>
            <a:ext cx="7335770" cy="369332"/>
          </a:xfrm>
          <a:prstGeom prst="rect">
            <a:avLst/>
          </a:prstGeom>
          <a:noFill/>
        </p:spPr>
        <p:txBody>
          <a:bodyPr wrap="square" rtlCol="0">
            <a:spAutoFit/>
          </a:bodyPr>
          <a:lstStyle/>
          <a:p>
            <a:r>
              <a:rPr kumimoji="1" lang="ja-JP" altLang="en-US" sz="1800" dirty="0">
                <a:solidFill>
                  <a:schemeClr val="tx1">
                    <a:lumMod val="65000"/>
                    <a:lumOff val="35000"/>
                  </a:schemeClr>
                </a:solidFill>
                <a:latin typeface="メイリオ" panose="020B0604030504040204" pitchFamily="50" charset="-128"/>
                <a:ea typeface="メイリオ" panose="020B0604030504040204" pitchFamily="50" charset="-128"/>
              </a:rPr>
              <a:t>この </a:t>
            </a:r>
            <a:r>
              <a:rPr kumimoji="1" lang="en-US" altLang="ja-JP" sz="1800" dirty="0">
                <a:solidFill>
                  <a:schemeClr val="tx1">
                    <a:lumMod val="65000"/>
                    <a:lumOff val="35000"/>
                  </a:schemeClr>
                </a:solidFill>
                <a:latin typeface="メイリオ" panose="020B0604030504040204" pitchFamily="50" charset="-128"/>
                <a:ea typeface="メイリオ" panose="020B0604030504040204" pitchFamily="50" charset="-128"/>
              </a:rPr>
              <a:t>YouTube </a:t>
            </a:r>
            <a:r>
              <a:rPr kumimoji="1" lang="ja-JP" altLang="en-US" sz="1800" dirty="0">
                <a:solidFill>
                  <a:schemeClr val="tx1">
                    <a:lumMod val="65000"/>
                    <a:lumOff val="35000"/>
                  </a:schemeClr>
                </a:solidFill>
                <a:latin typeface="メイリオ" panose="020B0604030504040204" pitchFamily="50" charset="-128"/>
                <a:ea typeface="メイリオ" panose="020B0604030504040204" pitchFamily="50" charset="-128"/>
              </a:rPr>
              <a:t>は、文末の </a:t>
            </a:r>
            <a:r>
              <a:rPr kumimoji="1" lang="en-US" altLang="ja-JP" sz="1800" dirty="0">
                <a:solidFill>
                  <a:schemeClr val="tx1">
                    <a:lumMod val="65000"/>
                    <a:lumOff val="35000"/>
                  </a:schemeClr>
                </a:solidFill>
                <a:latin typeface="メイリオ" panose="020B0604030504040204" pitchFamily="50" charset="-128"/>
                <a:ea typeface="メイリオ" panose="020B0604030504040204" pitchFamily="50" charset="-128"/>
              </a:rPr>
              <a:t>QR</a:t>
            </a:r>
            <a:r>
              <a:rPr kumimoji="1" lang="ja-JP" altLang="en-US" sz="1800" dirty="0">
                <a:solidFill>
                  <a:schemeClr val="tx1">
                    <a:lumMod val="65000"/>
                    <a:lumOff val="35000"/>
                  </a:schemeClr>
                </a:solidFill>
                <a:latin typeface="メイリオ" panose="020B0604030504040204" pitchFamily="50" charset="-128"/>
                <a:ea typeface="メイリオ" panose="020B0604030504040204" pitchFamily="50" charset="-128"/>
              </a:rPr>
              <a:t>コードからの</a:t>
            </a:r>
            <a:r>
              <a:rPr kumimoji="1" lang="en-US" altLang="ja-JP" sz="1800" dirty="0">
                <a:solidFill>
                  <a:schemeClr val="tx1">
                    <a:lumMod val="65000"/>
                    <a:lumOff val="35000"/>
                  </a:schemeClr>
                </a:solidFill>
                <a:latin typeface="メイリオ" panose="020B0604030504040204" pitchFamily="50" charset="-128"/>
                <a:ea typeface="メイリオ" panose="020B0604030504040204" pitchFamily="50" charset="-128"/>
              </a:rPr>
              <a:t>HP</a:t>
            </a:r>
            <a:r>
              <a:rPr kumimoji="1" lang="ja-JP" altLang="en-US" sz="1800" dirty="0">
                <a:solidFill>
                  <a:schemeClr val="tx1">
                    <a:lumMod val="65000"/>
                    <a:lumOff val="35000"/>
                  </a:schemeClr>
                </a:solidFill>
                <a:latin typeface="メイリオ" panose="020B0604030504040204" pitchFamily="50" charset="-128"/>
                <a:ea typeface="メイリオ" panose="020B0604030504040204" pitchFamily="50" charset="-128"/>
              </a:rPr>
              <a:t>に掲載しています。</a:t>
            </a:r>
            <a:endParaRPr kumimoji="1" lang="ja-JP" altLang="en-US" dirty="0"/>
          </a:p>
        </p:txBody>
      </p:sp>
    </p:spTree>
    <p:extLst>
      <p:ext uri="{BB962C8B-B14F-4D97-AF65-F5344CB8AC3E}">
        <p14:creationId xmlns:p14="http://schemas.microsoft.com/office/powerpoint/2010/main" val="150414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EAD76B7-EF7A-4902-B8F1-49856FF68CF3}"/>
              </a:ext>
            </a:extLst>
          </p:cNvPr>
          <p:cNvSpPr txBox="1"/>
          <p:nvPr/>
        </p:nvSpPr>
        <p:spPr>
          <a:xfrm>
            <a:off x="0" y="0"/>
            <a:ext cx="2771800" cy="276999"/>
          </a:xfrm>
          <a:prstGeom prst="rect">
            <a:avLst/>
          </a:prstGeom>
          <a:noFill/>
        </p:spPr>
        <p:txBody>
          <a:bodyPr wrap="square" rtlCol="0">
            <a:spAutoFit/>
          </a:bodyPr>
          <a:lstStyle/>
          <a:p>
            <a:pPr lvl="0"/>
            <a:r>
              <a:rPr lang="ja-JP" altLang="en-US" sz="1200" b="1" dirty="0">
                <a:solidFill>
                  <a:prstClr val="black">
                    <a:lumMod val="50000"/>
                    <a:lumOff val="50000"/>
                  </a:prstClr>
                </a:solidFill>
                <a:ea typeface="ＤＦ平成明朝体W7" panose="02010609000101010101" pitchFamily="1" charset="-128"/>
              </a:rPr>
              <a:t>中学校　　数と式分科会　レポート</a:t>
            </a:r>
          </a:p>
        </p:txBody>
      </p:sp>
      <p:sp>
        <p:nvSpPr>
          <p:cNvPr id="8" name="テキスト ボックス 7">
            <a:extLst>
              <a:ext uri="{FF2B5EF4-FFF2-40B4-BE49-F238E27FC236}">
                <a16:creationId xmlns:a16="http://schemas.microsoft.com/office/drawing/2014/main" id="{DAD299F0-5E08-478A-8692-07704FD354CE}"/>
              </a:ext>
            </a:extLst>
          </p:cNvPr>
          <p:cNvSpPr txBox="1"/>
          <p:nvPr/>
        </p:nvSpPr>
        <p:spPr>
          <a:xfrm>
            <a:off x="208355" y="923653"/>
            <a:ext cx="9144000" cy="523220"/>
          </a:xfrm>
          <a:prstGeom prst="rect">
            <a:avLst/>
          </a:prstGeom>
          <a:noFill/>
        </p:spPr>
        <p:txBody>
          <a:bodyPr wrap="square" rtlCol="0">
            <a:spAutoFit/>
          </a:bodyPr>
          <a:lstStyle/>
          <a:p>
            <a:pPr lvl="0"/>
            <a:r>
              <a:rPr lang="ja-JP" altLang="en-US" sz="2800" b="1" dirty="0">
                <a:solidFill>
                  <a:srgbClr val="5B9BD5">
                    <a:lumMod val="75000"/>
                  </a:srgbClr>
                </a:solidFill>
                <a:latin typeface="メイリオ" panose="020B0604030504040204" pitchFamily="50" charset="-128"/>
                <a:ea typeface="メイリオ" panose="020B0604030504040204" pitchFamily="50" charset="-128"/>
              </a:rPr>
              <a:t>結果のまとめ</a:t>
            </a:r>
            <a:endParaRPr lang="ja-JP" altLang="en-US" sz="2800" dirty="0">
              <a:solidFill>
                <a:srgbClr val="FF0000"/>
              </a:solidFill>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2B1CFCD9-2899-418C-9726-E1B65D803E0D}"/>
              </a:ext>
            </a:extLst>
          </p:cNvPr>
          <p:cNvSpPr txBox="1"/>
          <p:nvPr/>
        </p:nvSpPr>
        <p:spPr>
          <a:xfrm>
            <a:off x="820429" y="2262099"/>
            <a:ext cx="2520280" cy="1200329"/>
          </a:xfrm>
          <a:prstGeom prst="rect">
            <a:avLst/>
          </a:prstGeom>
          <a:noFill/>
        </p:spPr>
        <p:txBody>
          <a:bodyPr wrap="square" rtlCol="0">
            <a:spAutoFit/>
          </a:bodyPr>
          <a:lstStyle/>
          <a:p>
            <a:pPr lvl="0"/>
            <a:r>
              <a:rPr lang="ja-JP" altLang="en-US" dirty="0">
                <a:solidFill>
                  <a:prstClr val="black"/>
                </a:solidFill>
              </a:rPr>
              <a:t>５</a:t>
            </a:r>
            <a:r>
              <a:rPr lang="ja-JP" altLang="en-US" dirty="0">
                <a:solidFill>
                  <a:srgbClr val="FF0000"/>
                </a:solidFill>
              </a:rPr>
              <a:t>＋</a:t>
            </a:r>
            <a:r>
              <a:rPr lang="ja-JP" altLang="en-US" dirty="0">
                <a:solidFill>
                  <a:prstClr val="black"/>
                </a:solidFill>
              </a:rPr>
              <a:t>（</a:t>
            </a:r>
            <a:r>
              <a:rPr lang="ja-JP" altLang="en-US" dirty="0">
                <a:solidFill>
                  <a:srgbClr val="FF0000"/>
                </a:solidFill>
              </a:rPr>
              <a:t>＋</a:t>
            </a:r>
            <a:r>
              <a:rPr lang="ja-JP" altLang="en-US" dirty="0">
                <a:solidFill>
                  <a:prstClr val="black"/>
                </a:solidFill>
              </a:rPr>
              <a:t>２）＝　５</a:t>
            </a:r>
            <a:r>
              <a:rPr lang="ja-JP" altLang="en-US" dirty="0">
                <a:solidFill>
                  <a:srgbClr val="FF0000"/>
                </a:solidFill>
              </a:rPr>
              <a:t>＋</a:t>
            </a:r>
            <a:r>
              <a:rPr lang="ja-JP" altLang="en-US" dirty="0">
                <a:solidFill>
                  <a:prstClr val="black"/>
                </a:solidFill>
              </a:rPr>
              <a:t>２＝７</a:t>
            </a:r>
            <a:endParaRPr lang="en-US" altLang="ja-JP" dirty="0">
              <a:solidFill>
                <a:prstClr val="black"/>
              </a:solidFill>
            </a:endParaRPr>
          </a:p>
          <a:p>
            <a:pPr lvl="0"/>
            <a:r>
              <a:rPr lang="ja-JP" altLang="en-US" dirty="0">
                <a:solidFill>
                  <a:prstClr val="black"/>
                </a:solidFill>
              </a:rPr>
              <a:t>５</a:t>
            </a:r>
            <a:r>
              <a:rPr lang="ja-JP" altLang="en-US" dirty="0">
                <a:solidFill>
                  <a:srgbClr val="FF0000"/>
                </a:solidFill>
              </a:rPr>
              <a:t>－</a:t>
            </a:r>
            <a:r>
              <a:rPr lang="ja-JP" altLang="en-US" dirty="0">
                <a:solidFill>
                  <a:prstClr val="black"/>
                </a:solidFill>
              </a:rPr>
              <a:t>（</a:t>
            </a:r>
            <a:r>
              <a:rPr lang="ja-JP" altLang="en-US" dirty="0">
                <a:solidFill>
                  <a:srgbClr val="FF0000"/>
                </a:solidFill>
              </a:rPr>
              <a:t>＋</a:t>
            </a:r>
            <a:r>
              <a:rPr lang="ja-JP" altLang="en-US" dirty="0">
                <a:solidFill>
                  <a:prstClr val="black"/>
                </a:solidFill>
              </a:rPr>
              <a:t>２）＝　５</a:t>
            </a:r>
            <a:r>
              <a:rPr lang="ja-JP" altLang="en-US" dirty="0">
                <a:solidFill>
                  <a:srgbClr val="FF0000"/>
                </a:solidFill>
              </a:rPr>
              <a:t>－</a:t>
            </a:r>
            <a:r>
              <a:rPr lang="ja-JP" altLang="en-US" dirty="0">
                <a:solidFill>
                  <a:prstClr val="black"/>
                </a:solidFill>
              </a:rPr>
              <a:t>２＝３</a:t>
            </a:r>
            <a:endParaRPr lang="en-US" altLang="ja-JP" dirty="0">
              <a:solidFill>
                <a:prstClr val="black"/>
              </a:solidFill>
            </a:endParaRPr>
          </a:p>
          <a:p>
            <a:pPr lvl="0"/>
            <a:r>
              <a:rPr lang="ja-JP" altLang="en-US" dirty="0">
                <a:solidFill>
                  <a:prstClr val="black"/>
                </a:solidFill>
              </a:rPr>
              <a:t>５</a:t>
            </a:r>
            <a:r>
              <a:rPr lang="ja-JP" altLang="en-US" dirty="0">
                <a:solidFill>
                  <a:srgbClr val="FF0000"/>
                </a:solidFill>
              </a:rPr>
              <a:t>＋</a:t>
            </a:r>
            <a:r>
              <a:rPr lang="ja-JP" altLang="en-US" dirty="0">
                <a:solidFill>
                  <a:prstClr val="black"/>
                </a:solidFill>
              </a:rPr>
              <a:t>（</a:t>
            </a:r>
            <a:r>
              <a:rPr lang="ja-JP" altLang="en-US" dirty="0">
                <a:solidFill>
                  <a:srgbClr val="FF0000"/>
                </a:solidFill>
              </a:rPr>
              <a:t>－</a:t>
            </a:r>
            <a:r>
              <a:rPr lang="ja-JP" altLang="en-US" dirty="0">
                <a:solidFill>
                  <a:prstClr val="black"/>
                </a:solidFill>
              </a:rPr>
              <a:t>２）＝　５</a:t>
            </a:r>
            <a:r>
              <a:rPr lang="ja-JP" altLang="en-US" dirty="0">
                <a:solidFill>
                  <a:srgbClr val="FF0000"/>
                </a:solidFill>
              </a:rPr>
              <a:t>－</a:t>
            </a:r>
            <a:r>
              <a:rPr lang="ja-JP" altLang="en-US" dirty="0">
                <a:solidFill>
                  <a:prstClr val="black"/>
                </a:solidFill>
              </a:rPr>
              <a:t>２＝３</a:t>
            </a:r>
            <a:endParaRPr lang="en-US" altLang="ja-JP" dirty="0">
              <a:solidFill>
                <a:prstClr val="black"/>
              </a:solidFill>
            </a:endParaRPr>
          </a:p>
          <a:p>
            <a:pPr lvl="0"/>
            <a:r>
              <a:rPr lang="ja-JP" altLang="en-US" dirty="0">
                <a:solidFill>
                  <a:prstClr val="black"/>
                </a:solidFill>
              </a:rPr>
              <a:t>５</a:t>
            </a:r>
            <a:r>
              <a:rPr lang="ja-JP" altLang="en-US" dirty="0">
                <a:solidFill>
                  <a:srgbClr val="FF0000"/>
                </a:solidFill>
              </a:rPr>
              <a:t>－</a:t>
            </a:r>
            <a:r>
              <a:rPr lang="ja-JP" altLang="en-US" dirty="0">
                <a:solidFill>
                  <a:prstClr val="black"/>
                </a:solidFill>
              </a:rPr>
              <a:t>（</a:t>
            </a:r>
            <a:r>
              <a:rPr lang="ja-JP" altLang="en-US" dirty="0">
                <a:solidFill>
                  <a:srgbClr val="FF0000"/>
                </a:solidFill>
              </a:rPr>
              <a:t>－</a:t>
            </a:r>
            <a:r>
              <a:rPr lang="ja-JP" altLang="en-US" dirty="0">
                <a:solidFill>
                  <a:prstClr val="black"/>
                </a:solidFill>
              </a:rPr>
              <a:t>２）＝　５</a:t>
            </a:r>
            <a:r>
              <a:rPr lang="ja-JP" altLang="en-US" dirty="0">
                <a:solidFill>
                  <a:srgbClr val="FF0000"/>
                </a:solidFill>
              </a:rPr>
              <a:t>＋</a:t>
            </a:r>
            <a:r>
              <a:rPr lang="ja-JP" altLang="en-US" dirty="0">
                <a:solidFill>
                  <a:prstClr val="black"/>
                </a:solidFill>
              </a:rPr>
              <a:t>２＝７</a:t>
            </a:r>
            <a:endParaRPr kumimoji="1" lang="ja-JP" altLang="en-US" dirty="0"/>
          </a:p>
        </p:txBody>
      </p:sp>
      <p:sp>
        <p:nvSpPr>
          <p:cNvPr id="10" name="テキスト ボックス 9">
            <a:extLst>
              <a:ext uri="{FF2B5EF4-FFF2-40B4-BE49-F238E27FC236}">
                <a16:creationId xmlns:a16="http://schemas.microsoft.com/office/drawing/2014/main" id="{71CD5DBB-4ACC-456E-8618-CC161A0DC515}"/>
              </a:ext>
            </a:extLst>
          </p:cNvPr>
          <p:cNvSpPr txBox="1"/>
          <p:nvPr/>
        </p:nvSpPr>
        <p:spPr>
          <a:xfrm>
            <a:off x="3275856" y="2599682"/>
            <a:ext cx="432048" cy="523220"/>
          </a:xfrm>
          <a:prstGeom prst="rect">
            <a:avLst/>
          </a:prstGeom>
          <a:noFill/>
        </p:spPr>
        <p:txBody>
          <a:bodyPr wrap="square" rtlCol="0">
            <a:spAutoFit/>
          </a:bodyPr>
          <a:lstStyle/>
          <a:p>
            <a:r>
              <a:rPr kumimoji="1" lang="ja-JP" altLang="en-US" sz="2800" dirty="0"/>
              <a:t>⇨</a:t>
            </a:r>
          </a:p>
        </p:txBody>
      </p:sp>
      <p:sp>
        <p:nvSpPr>
          <p:cNvPr id="11" name="テキスト ボックス 10">
            <a:extLst>
              <a:ext uri="{FF2B5EF4-FFF2-40B4-BE49-F238E27FC236}">
                <a16:creationId xmlns:a16="http://schemas.microsoft.com/office/drawing/2014/main" id="{44B58537-A64C-45E1-957E-F58802C75BE4}"/>
              </a:ext>
            </a:extLst>
          </p:cNvPr>
          <p:cNvSpPr txBox="1"/>
          <p:nvPr/>
        </p:nvSpPr>
        <p:spPr>
          <a:xfrm>
            <a:off x="3707904" y="2262099"/>
            <a:ext cx="1614264" cy="1200329"/>
          </a:xfrm>
          <a:prstGeom prst="rect">
            <a:avLst/>
          </a:prstGeom>
          <a:noFill/>
        </p:spPr>
        <p:txBody>
          <a:bodyPr wrap="square" rtlCol="0">
            <a:spAutoFit/>
          </a:bodyPr>
          <a:lstStyle/>
          <a:p>
            <a:pPr lvl="0"/>
            <a:r>
              <a:rPr lang="ja-JP" altLang="en-US" dirty="0">
                <a:solidFill>
                  <a:srgbClr val="FF0000"/>
                </a:solidFill>
              </a:rPr>
              <a:t>＋＋　</a:t>
            </a:r>
            <a:r>
              <a:rPr lang="ja-JP" altLang="en-US" dirty="0"/>
              <a:t>⇨</a:t>
            </a:r>
            <a:r>
              <a:rPr lang="ja-JP" altLang="en-US" dirty="0">
                <a:solidFill>
                  <a:srgbClr val="FF0000"/>
                </a:solidFill>
              </a:rPr>
              <a:t>　＋</a:t>
            </a:r>
            <a:endParaRPr lang="en-US" altLang="ja-JP" dirty="0">
              <a:solidFill>
                <a:prstClr val="black"/>
              </a:solidFill>
            </a:endParaRPr>
          </a:p>
          <a:p>
            <a:pPr lvl="0"/>
            <a:r>
              <a:rPr lang="ja-JP" altLang="en-US" dirty="0">
                <a:solidFill>
                  <a:srgbClr val="FF0000"/>
                </a:solidFill>
              </a:rPr>
              <a:t>－＋　</a:t>
            </a:r>
            <a:r>
              <a:rPr lang="ja-JP" altLang="en-US" dirty="0"/>
              <a:t>⇨</a:t>
            </a:r>
            <a:r>
              <a:rPr lang="ja-JP" altLang="en-US" dirty="0">
                <a:solidFill>
                  <a:srgbClr val="FF0000"/>
                </a:solidFill>
              </a:rPr>
              <a:t>　－</a:t>
            </a:r>
            <a:endParaRPr lang="en-US" altLang="ja-JP" dirty="0">
              <a:solidFill>
                <a:prstClr val="black"/>
              </a:solidFill>
            </a:endParaRPr>
          </a:p>
          <a:p>
            <a:pPr lvl="0"/>
            <a:r>
              <a:rPr lang="ja-JP" altLang="en-US" dirty="0">
                <a:solidFill>
                  <a:srgbClr val="FF0000"/>
                </a:solidFill>
              </a:rPr>
              <a:t>＋－　</a:t>
            </a:r>
            <a:r>
              <a:rPr lang="ja-JP" altLang="en-US" dirty="0"/>
              <a:t>⇨</a:t>
            </a:r>
            <a:r>
              <a:rPr lang="ja-JP" altLang="en-US" dirty="0">
                <a:solidFill>
                  <a:srgbClr val="FF0000"/>
                </a:solidFill>
              </a:rPr>
              <a:t>　－</a:t>
            </a:r>
            <a:endParaRPr lang="en-US" altLang="ja-JP" dirty="0">
              <a:solidFill>
                <a:prstClr val="black"/>
              </a:solidFill>
            </a:endParaRPr>
          </a:p>
          <a:p>
            <a:pPr lvl="0"/>
            <a:r>
              <a:rPr lang="ja-JP" altLang="en-US" dirty="0">
                <a:solidFill>
                  <a:srgbClr val="FF0000"/>
                </a:solidFill>
              </a:rPr>
              <a:t>－－　</a:t>
            </a:r>
            <a:r>
              <a:rPr lang="ja-JP" altLang="en-US" dirty="0"/>
              <a:t>⇨</a:t>
            </a:r>
            <a:r>
              <a:rPr lang="ja-JP" altLang="en-US" dirty="0">
                <a:solidFill>
                  <a:prstClr val="black"/>
                </a:solidFill>
              </a:rPr>
              <a:t>　</a:t>
            </a:r>
            <a:r>
              <a:rPr lang="ja-JP" altLang="en-US" dirty="0">
                <a:solidFill>
                  <a:srgbClr val="FF0000"/>
                </a:solidFill>
              </a:rPr>
              <a:t>＋</a:t>
            </a:r>
            <a:endParaRPr lang="ja-JP" altLang="en-US" dirty="0">
              <a:solidFill>
                <a:prstClr val="black"/>
              </a:solidFill>
            </a:endParaRPr>
          </a:p>
        </p:txBody>
      </p:sp>
      <p:sp>
        <p:nvSpPr>
          <p:cNvPr id="12" name="テキスト ボックス 11">
            <a:extLst>
              <a:ext uri="{FF2B5EF4-FFF2-40B4-BE49-F238E27FC236}">
                <a16:creationId xmlns:a16="http://schemas.microsoft.com/office/drawing/2014/main" id="{C24B137F-85AA-4209-8960-6FCBADF6B5DD}"/>
              </a:ext>
            </a:extLst>
          </p:cNvPr>
          <p:cNvSpPr txBox="1"/>
          <p:nvPr/>
        </p:nvSpPr>
        <p:spPr>
          <a:xfrm>
            <a:off x="5253370" y="2637478"/>
            <a:ext cx="435993" cy="523220"/>
          </a:xfrm>
          <a:prstGeom prst="rect">
            <a:avLst/>
          </a:prstGeom>
          <a:noFill/>
        </p:spPr>
        <p:txBody>
          <a:bodyPr wrap="square" rtlCol="0">
            <a:spAutoFit/>
          </a:bodyPr>
          <a:lstStyle/>
          <a:p>
            <a:pPr lvl="0"/>
            <a:r>
              <a:rPr lang="ja-JP" altLang="en-US" sz="2800" dirty="0">
                <a:solidFill>
                  <a:prstClr val="black"/>
                </a:solidFill>
              </a:rPr>
              <a:t>⇨</a:t>
            </a:r>
          </a:p>
        </p:txBody>
      </p:sp>
      <p:graphicFrame>
        <p:nvGraphicFramePr>
          <p:cNvPr id="16" name="表 15">
            <a:extLst>
              <a:ext uri="{FF2B5EF4-FFF2-40B4-BE49-F238E27FC236}">
                <a16:creationId xmlns:a16="http://schemas.microsoft.com/office/drawing/2014/main" id="{C466AAF6-6BAA-41B5-BBD7-2E10FDCAAC8B}"/>
              </a:ext>
            </a:extLst>
          </p:cNvPr>
          <p:cNvGraphicFramePr>
            <a:graphicFrameLocks noGrp="1"/>
          </p:cNvGraphicFramePr>
          <p:nvPr>
            <p:extLst>
              <p:ext uri="{D42A27DB-BD31-4B8C-83A1-F6EECF244321}">
                <p14:modId xmlns:p14="http://schemas.microsoft.com/office/powerpoint/2010/main" val="1084229051"/>
              </p:ext>
            </p:extLst>
          </p:nvPr>
        </p:nvGraphicFramePr>
        <p:xfrm>
          <a:off x="6854572" y="2634230"/>
          <a:ext cx="1867218" cy="579120"/>
        </p:xfrm>
        <a:graphic>
          <a:graphicData uri="http://schemas.openxmlformats.org/drawingml/2006/table">
            <a:tbl>
              <a:tblPr/>
              <a:tblGrid>
                <a:gridCol w="1867218">
                  <a:extLst>
                    <a:ext uri="{9D8B030D-6E8A-4147-A177-3AD203B41FA5}">
                      <a16:colId xmlns:a16="http://schemas.microsoft.com/office/drawing/2014/main" val="1991900061"/>
                    </a:ext>
                  </a:extLst>
                </a:gridCol>
              </a:tblGrid>
              <a:tr h="400109">
                <a:tc>
                  <a:txBody>
                    <a:bodyPr/>
                    <a:lstStyle/>
                    <a:p>
                      <a:r>
                        <a:rPr kumimoji="1" lang="ja-JP" altLang="en-US" sz="1600" i="1" dirty="0">
                          <a:solidFill>
                            <a:srgbClr val="FF0000"/>
                          </a:solidFill>
                          <a:latin typeface="AR P丸ゴシック体E" panose="020F0900000000000000" pitchFamily="50" charset="-128"/>
                          <a:ea typeface="AR P丸ゴシック体E" panose="020F0900000000000000" pitchFamily="50" charset="-128"/>
                        </a:rPr>
                        <a:t>同符号はプラス</a:t>
                      </a:r>
                      <a:endParaRPr kumimoji="1" lang="en-US" altLang="ja-JP" sz="1600" i="1" dirty="0">
                        <a:solidFill>
                          <a:srgbClr val="FF0000"/>
                        </a:solidFill>
                        <a:latin typeface="AR P丸ゴシック体E" panose="020F0900000000000000" pitchFamily="50" charset="-128"/>
                        <a:ea typeface="AR P丸ゴシック体E" panose="020F0900000000000000" pitchFamily="50" charset="-128"/>
                      </a:endParaRPr>
                    </a:p>
                    <a:p>
                      <a:r>
                        <a:rPr kumimoji="1" lang="ja-JP" altLang="en-US" sz="1600" i="1" dirty="0">
                          <a:solidFill>
                            <a:srgbClr val="FF0000"/>
                          </a:solidFill>
                          <a:latin typeface="AR P丸ゴシック体E" panose="020F0900000000000000" pitchFamily="50" charset="-128"/>
                          <a:ea typeface="AR P丸ゴシック体E" panose="020F0900000000000000" pitchFamily="50" charset="-128"/>
                        </a:rPr>
                        <a:t>異符号はマイナス</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870321489"/>
                  </a:ext>
                </a:extLst>
              </a:tr>
            </a:tbl>
          </a:graphicData>
        </a:graphic>
      </p:graphicFrame>
      <p:sp>
        <p:nvSpPr>
          <p:cNvPr id="19" name="テキスト ボックス 18">
            <a:extLst>
              <a:ext uri="{FF2B5EF4-FFF2-40B4-BE49-F238E27FC236}">
                <a16:creationId xmlns:a16="http://schemas.microsoft.com/office/drawing/2014/main" id="{292864B7-909F-43DB-A788-1E809E76052B}"/>
              </a:ext>
            </a:extLst>
          </p:cNvPr>
          <p:cNvSpPr txBox="1"/>
          <p:nvPr/>
        </p:nvSpPr>
        <p:spPr>
          <a:xfrm>
            <a:off x="376326" y="4544685"/>
            <a:ext cx="8949700" cy="369332"/>
          </a:xfrm>
          <a:prstGeom prst="rect">
            <a:avLst/>
          </a:prstGeom>
          <a:noFill/>
        </p:spPr>
        <p:txBody>
          <a:bodyPr wrap="square" rtlCol="0">
            <a:spAutoFit/>
          </a:bodyPr>
          <a:lstStyle/>
          <a:p>
            <a:r>
              <a:rPr kumimoji="1" lang="ja-JP" altLang="en-US" dirty="0">
                <a:solidFill>
                  <a:schemeClr val="tx1">
                    <a:lumMod val="65000"/>
                    <a:lumOff val="35000"/>
                  </a:schemeClr>
                </a:solidFill>
                <a:latin typeface="メイリオ" panose="020B0604030504040204" pitchFamily="50" charset="-128"/>
                <a:ea typeface="メイリオ" panose="020B0604030504040204" pitchFamily="50" charset="-128"/>
              </a:rPr>
              <a:t>この結果は 後の計算の随所に出て来る操作なので、重要事項としてまとめる。</a:t>
            </a:r>
          </a:p>
        </p:txBody>
      </p:sp>
      <p:sp>
        <p:nvSpPr>
          <p:cNvPr id="20" name="テキスト ボックス 19">
            <a:extLst>
              <a:ext uri="{FF2B5EF4-FFF2-40B4-BE49-F238E27FC236}">
                <a16:creationId xmlns:a16="http://schemas.microsoft.com/office/drawing/2014/main" id="{B7103F9D-A333-4A88-B703-3FD787C1477F}"/>
              </a:ext>
            </a:extLst>
          </p:cNvPr>
          <p:cNvSpPr txBox="1"/>
          <p:nvPr/>
        </p:nvSpPr>
        <p:spPr>
          <a:xfrm>
            <a:off x="489515" y="5565015"/>
            <a:ext cx="8723322" cy="369332"/>
          </a:xfrm>
          <a:prstGeom prst="rect">
            <a:avLst/>
          </a:prstGeom>
          <a:noFill/>
        </p:spPr>
        <p:txBody>
          <a:bodyPr wrap="square" rtlCol="0">
            <a:spAutoFit/>
          </a:bodyPr>
          <a:lstStyle/>
          <a:p>
            <a:r>
              <a:rPr lang="ja-JP" altLang="en-US" dirty="0">
                <a:solidFill>
                  <a:srgbClr val="FF0000"/>
                </a:solidFill>
                <a:latin typeface="メイリオ" panose="020B0604030504040204" pitchFamily="50" charset="-128"/>
                <a:ea typeface="メイリオ" panose="020B0604030504040204" pitchFamily="50" charset="-128"/>
              </a:rPr>
              <a:t>この（　　）はずし操作を　まとめとにしている教科書はあるだろうか？</a:t>
            </a:r>
            <a:endParaRPr kumimoji="1" lang="ja-JP" altLang="en-US" dirty="0">
              <a:solidFill>
                <a:srgbClr val="FF0000"/>
              </a:solidFill>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91E05BB8-48A4-4E29-9825-8CAA8934D32B}"/>
              </a:ext>
            </a:extLst>
          </p:cNvPr>
          <p:cNvSpPr txBox="1"/>
          <p:nvPr/>
        </p:nvSpPr>
        <p:spPr>
          <a:xfrm>
            <a:off x="6585270" y="3368459"/>
            <a:ext cx="2558730" cy="430887"/>
          </a:xfrm>
          <a:prstGeom prst="rect">
            <a:avLst/>
          </a:prstGeom>
          <a:noFill/>
        </p:spPr>
        <p:txBody>
          <a:bodyPr wrap="square" rtlCol="0">
            <a:spAutoFit/>
          </a:bodyPr>
          <a:lstStyle/>
          <a:p>
            <a:r>
              <a:rPr kumimoji="1" lang="ja-JP" altLang="en-US" sz="1100" b="1" dirty="0"/>
              <a:t>正確には　（　　）の前の記号は演算記号</a:t>
            </a:r>
            <a:endParaRPr kumimoji="1" lang="en-US" altLang="ja-JP" sz="1100" b="1" dirty="0"/>
          </a:p>
          <a:p>
            <a:r>
              <a:rPr kumimoji="1" lang="ja-JP" altLang="en-US" sz="1100" b="1" dirty="0"/>
              <a:t>（　　）の中の記号は符号。</a:t>
            </a:r>
          </a:p>
        </p:txBody>
      </p:sp>
      <p:sp>
        <p:nvSpPr>
          <p:cNvPr id="14" name="テキスト ボックス 13">
            <a:extLst>
              <a:ext uri="{FF2B5EF4-FFF2-40B4-BE49-F238E27FC236}">
                <a16:creationId xmlns:a16="http://schemas.microsoft.com/office/drawing/2014/main" id="{171B8691-DEB9-4232-907A-74DEF478807E}"/>
              </a:ext>
            </a:extLst>
          </p:cNvPr>
          <p:cNvSpPr txBox="1"/>
          <p:nvPr/>
        </p:nvSpPr>
        <p:spPr>
          <a:xfrm>
            <a:off x="5621300" y="2634230"/>
            <a:ext cx="542031" cy="523220"/>
          </a:xfrm>
          <a:prstGeom prst="rect">
            <a:avLst/>
          </a:prstGeom>
          <a:noFill/>
        </p:spPr>
        <p:txBody>
          <a:bodyPr wrap="square" rtlCol="0">
            <a:spAutoFit/>
          </a:bodyPr>
          <a:lstStyle/>
          <a:p>
            <a:pPr lvl="0"/>
            <a:r>
              <a:rPr lang="ja-JP" altLang="en-US" sz="2800" dirty="0">
                <a:solidFill>
                  <a:prstClr val="black"/>
                </a:solidFill>
              </a:rPr>
              <a:t>⇨</a:t>
            </a:r>
          </a:p>
        </p:txBody>
      </p:sp>
      <p:sp>
        <p:nvSpPr>
          <p:cNvPr id="13" name="テキスト ボックス 12">
            <a:extLst>
              <a:ext uri="{FF2B5EF4-FFF2-40B4-BE49-F238E27FC236}">
                <a16:creationId xmlns:a16="http://schemas.microsoft.com/office/drawing/2014/main" id="{9DA09352-1FB8-115E-A65C-72C24948783F}"/>
              </a:ext>
            </a:extLst>
          </p:cNvPr>
          <p:cNvSpPr txBox="1"/>
          <p:nvPr/>
        </p:nvSpPr>
        <p:spPr>
          <a:xfrm>
            <a:off x="2312848" y="3549527"/>
            <a:ext cx="2043128" cy="338554"/>
          </a:xfrm>
          <a:prstGeom prst="rect">
            <a:avLst/>
          </a:prstGeom>
          <a:noFill/>
        </p:spPr>
        <p:txBody>
          <a:bodyPr wrap="square" rtlCol="0">
            <a:spAutoFit/>
          </a:bodyPr>
          <a:lstStyle/>
          <a:p>
            <a:r>
              <a:rPr kumimoji="1" lang="ja-JP" altLang="en-US" sz="1600" dirty="0">
                <a:latin typeface="メイリオ" panose="020B0604030504040204" pitchFamily="50" charset="-128"/>
                <a:ea typeface="メイリオ" panose="020B0604030504040204" pitchFamily="50" charset="-128"/>
              </a:rPr>
              <a:t>符号だけに注目して</a:t>
            </a:r>
          </a:p>
        </p:txBody>
      </p:sp>
      <p:sp>
        <p:nvSpPr>
          <p:cNvPr id="15" name="テキスト ボックス 14">
            <a:extLst>
              <a:ext uri="{FF2B5EF4-FFF2-40B4-BE49-F238E27FC236}">
                <a16:creationId xmlns:a16="http://schemas.microsoft.com/office/drawing/2014/main" id="{AF30992D-7519-344D-5289-76707174E374}"/>
              </a:ext>
            </a:extLst>
          </p:cNvPr>
          <p:cNvSpPr txBox="1"/>
          <p:nvPr/>
        </p:nvSpPr>
        <p:spPr>
          <a:xfrm>
            <a:off x="5085183" y="3551109"/>
            <a:ext cx="1359025" cy="338554"/>
          </a:xfrm>
          <a:prstGeom prst="rect">
            <a:avLst/>
          </a:prstGeom>
          <a:noFill/>
        </p:spPr>
        <p:txBody>
          <a:bodyPr wrap="square" rtlCol="0">
            <a:spAutoFit/>
          </a:bodyPr>
          <a:lstStyle/>
          <a:p>
            <a:r>
              <a:rPr kumimoji="1" lang="ja-JP" altLang="en-US" sz="1600" dirty="0">
                <a:latin typeface="メイリオ" panose="020B0604030504040204" pitchFamily="50" charset="-128"/>
                <a:ea typeface="メイリオ" panose="020B0604030504040204" pitchFamily="50" charset="-128"/>
              </a:rPr>
              <a:t>さらに簡略</a:t>
            </a:r>
          </a:p>
        </p:txBody>
      </p:sp>
    </p:spTree>
    <p:extLst>
      <p:ext uri="{BB962C8B-B14F-4D97-AF65-F5344CB8AC3E}">
        <p14:creationId xmlns:p14="http://schemas.microsoft.com/office/powerpoint/2010/main" val="112256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0-#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0-#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0-#ppt_w/2"/>
                                          </p:val>
                                        </p:tav>
                                        <p:tav tm="100000">
                                          <p:val>
                                            <p:strVal val="#ppt_x"/>
                                          </p:val>
                                        </p:tav>
                                      </p:tavLst>
                                    </p:anim>
                                    <p:anim calcmode="lin" valueType="num">
                                      <p:cBhvr additive="base">
                                        <p:cTn id="3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arn(inVertical)">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barn(inVertical)">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barn(inVertical)">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barn(inVertical)">
                                      <p:cBhvr>
                                        <p:cTn id="5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9" grpId="0"/>
      <p:bldP spid="20" grpId="0"/>
      <p:bldP spid="21" grpId="0"/>
      <p:bldP spid="14" grpId="0"/>
      <p:bldP spid="13"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3EC06E4-3F39-471C-B322-18F248A3FD33}"/>
              </a:ext>
            </a:extLst>
          </p:cNvPr>
          <p:cNvSpPr txBox="1"/>
          <p:nvPr/>
        </p:nvSpPr>
        <p:spPr>
          <a:xfrm>
            <a:off x="0" y="0"/>
            <a:ext cx="3275856" cy="276999"/>
          </a:xfrm>
          <a:prstGeom prst="rect">
            <a:avLst/>
          </a:prstGeom>
          <a:noFill/>
        </p:spPr>
        <p:txBody>
          <a:bodyPr wrap="square" rtlCol="0">
            <a:spAutoFit/>
          </a:bodyPr>
          <a:lstStyle/>
          <a:p>
            <a:pPr lvl="0"/>
            <a:r>
              <a:rPr lang="ja-JP" altLang="en-US" sz="1200" b="1" dirty="0">
                <a:solidFill>
                  <a:prstClr val="black">
                    <a:lumMod val="50000"/>
                    <a:lumOff val="50000"/>
                  </a:prstClr>
                </a:solidFill>
                <a:ea typeface="ＤＦ平成明朝体W7" panose="02010609000101010101" pitchFamily="1" charset="-128"/>
              </a:rPr>
              <a:t>中学校　　数と式分科会　レポート</a:t>
            </a:r>
          </a:p>
        </p:txBody>
      </p:sp>
      <p:sp>
        <p:nvSpPr>
          <p:cNvPr id="4" name="テキスト ボックス 3">
            <a:extLst>
              <a:ext uri="{FF2B5EF4-FFF2-40B4-BE49-F238E27FC236}">
                <a16:creationId xmlns:a16="http://schemas.microsoft.com/office/drawing/2014/main" id="{0029973C-4E98-4623-99B3-1A6864E06C59}"/>
              </a:ext>
            </a:extLst>
          </p:cNvPr>
          <p:cNvSpPr txBox="1"/>
          <p:nvPr/>
        </p:nvSpPr>
        <p:spPr>
          <a:xfrm>
            <a:off x="0" y="476672"/>
            <a:ext cx="9144000" cy="523220"/>
          </a:xfrm>
          <a:prstGeom prst="rect">
            <a:avLst/>
          </a:prstGeom>
          <a:noFill/>
        </p:spPr>
        <p:txBody>
          <a:bodyPr wrap="square" rtlCol="0">
            <a:spAutoFit/>
          </a:bodyPr>
          <a:lstStyle/>
          <a:p>
            <a:r>
              <a:rPr lang="ja-JP" altLang="en-US" sz="2800" b="1" dirty="0">
                <a:solidFill>
                  <a:srgbClr val="5B9BD5">
                    <a:lumMod val="75000"/>
                  </a:srgbClr>
                </a:solidFill>
                <a:latin typeface="メイリオ" panose="020B0604030504040204" pitchFamily="50" charset="-128"/>
                <a:ea typeface="メイリオ" panose="020B0604030504040204" pitchFamily="50" charset="-128"/>
              </a:rPr>
              <a:t>３、小学校算数の復習</a:t>
            </a:r>
            <a:r>
              <a:rPr lang="ja-JP" altLang="en-US" sz="2400" b="1" dirty="0">
                <a:solidFill>
                  <a:srgbClr val="5B9BD5">
                    <a:lumMod val="75000"/>
                  </a:srgbClr>
                </a:solidFill>
                <a:latin typeface="メイリオ" panose="020B0604030504040204" pitchFamily="50" charset="-128"/>
                <a:ea typeface="メイリオ" panose="020B0604030504040204" pitchFamily="50" charset="-128"/>
              </a:rPr>
              <a:t>　</a:t>
            </a:r>
            <a:r>
              <a:rPr lang="ja-JP" altLang="en-US" dirty="0">
                <a:solidFill>
                  <a:srgbClr val="5B9BD5">
                    <a:lumMod val="75000"/>
                  </a:srgbClr>
                </a:solidFill>
                <a:latin typeface="メイリオ" panose="020B0604030504040204" pitchFamily="50" charset="-128"/>
                <a:ea typeface="メイリオ" panose="020B0604030504040204" pitchFamily="50" charset="-128"/>
              </a:rPr>
              <a:t>（項の多い 足し算引き算の混合算）</a:t>
            </a:r>
            <a:endParaRPr kumimoji="1" lang="ja-JP" altLang="en-US"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1AA09273-3B53-45A5-A3EB-419734746D49}"/>
              </a:ext>
            </a:extLst>
          </p:cNvPr>
          <p:cNvSpPr txBox="1"/>
          <p:nvPr/>
        </p:nvSpPr>
        <p:spPr>
          <a:xfrm>
            <a:off x="359532" y="963872"/>
            <a:ext cx="8784468" cy="1200329"/>
          </a:xfrm>
          <a:prstGeom prst="rect">
            <a:avLst/>
          </a:prstGeom>
          <a:noFill/>
        </p:spPr>
        <p:txBody>
          <a:bodyPr wrap="square" rtlCol="0">
            <a:spAutoFit/>
          </a:bodyPr>
          <a:lstStyle/>
          <a:p>
            <a:r>
              <a:rPr kumimoji="1" lang="ja-JP" altLang="en-US" dirty="0">
                <a:solidFill>
                  <a:schemeClr val="tx1">
                    <a:lumMod val="65000"/>
                    <a:lumOff val="35000"/>
                  </a:schemeClr>
                </a:solidFill>
                <a:latin typeface="メイリオ" panose="020B0604030504040204" pitchFamily="50" charset="-128"/>
                <a:ea typeface="メイリオ" panose="020B0604030504040204" pitchFamily="50" charset="-128"/>
              </a:rPr>
              <a:t>小学校算数で　単元として取り上げられていないが、</a:t>
            </a:r>
            <a:endParaRPr kumimoji="1" lang="en-US" altLang="ja-JP" dirty="0">
              <a:solidFill>
                <a:schemeClr val="tx1">
                  <a:lumMod val="65000"/>
                  <a:lumOff val="35000"/>
                </a:schemeClr>
              </a:solidFill>
              <a:latin typeface="メイリオ" panose="020B0604030504040204" pitchFamily="50" charset="-128"/>
              <a:ea typeface="メイリオ" panose="020B0604030504040204" pitchFamily="50" charset="-128"/>
            </a:endParaRPr>
          </a:p>
          <a:p>
            <a:r>
              <a:rPr kumimoji="1" lang="ja-JP" altLang="en-US" dirty="0">
                <a:solidFill>
                  <a:schemeClr val="tx1">
                    <a:lumMod val="65000"/>
                    <a:lumOff val="35000"/>
                  </a:schemeClr>
                </a:solidFill>
                <a:latin typeface="メイリオ" panose="020B0604030504040204" pitchFamily="50" charset="-128"/>
                <a:ea typeface="メイリオ" panose="020B0604030504040204" pitchFamily="50" charset="-128"/>
              </a:rPr>
              <a:t>生徒は次の事を十分に理解します。</a:t>
            </a:r>
            <a:endParaRPr kumimoji="1" lang="en-US" altLang="ja-JP" dirty="0">
              <a:solidFill>
                <a:schemeClr val="tx1">
                  <a:lumMod val="65000"/>
                  <a:lumOff val="35000"/>
                </a:schemeClr>
              </a:solidFill>
              <a:latin typeface="メイリオ" panose="020B0604030504040204" pitchFamily="50" charset="-128"/>
              <a:ea typeface="メイリオ" panose="020B0604030504040204" pitchFamily="50" charset="-128"/>
            </a:endParaRPr>
          </a:p>
          <a:p>
            <a:r>
              <a:rPr kumimoji="1" lang="ja-JP" altLang="en-US" dirty="0">
                <a:solidFill>
                  <a:schemeClr val="tx1">
                    <a:lumMod val="65000"/>
                    <a:lumOff val="35000"/>
                  </a:schemeClr>
                </a:solidFill>
                <a:latin typeface="メイリオ" panose="020B0604030504040204" pitchFamily="50" charset="-128"/>
                <a:ea typeface="メイリオ" panose="020B0604030504040204" pitchFamily="50" charset="-128"/>
              </a:rPr>
              <a:t>現に トランプ４枚分の合計は、無意識にこの事を使っています。</a:t>
            </a:r>
            <a:endParaRPr kumimoji="1" lang="en-US" altLang="ja-JP" dirty="0">
              <a:solidFill>
                <a:schemeClr val="tx1">
                  <a:lumMod val="65000"/>
                  <a:lumOff val="35000"/>
                </a:schemeClr>
              </a:solidFill>
              <a:latin typeface="メイリオ" panose="020B0604030504040204" pitchFamily="50" charset="-128"/>
              <a:ea typeface="メイリオ" panose="020B0604030504040204" pitchFamily="50" charset="-128"/>
            </a:endParaRPr>
          </a:p>
          <a:p>
            <a:r>
              <a:rPr kumimoji="1" lang="ja-JP" altLang="en-US" dirty="0">
                <a:solidFill>
                  <a:schemeClr val="tx1">
                    <a:lumMod val="65000"/>
                    <a:lumOff val="35000"/>
                  </a:schemeClr>
                </a:solidFill>
                <a:latin typeface="メイリオ" panose="020B0604030504040204" pitchFamily="50" charset="-128"/>
                <a:ea typeface="メイリオ" panose="020B0604030504040204" pitchFamily="50" charset="-128"/>
              </a:rPr>
              <a:t>無意識に暗算で出来ていることを　意識化させます。</a:t>
            </a:r>
            <a:endParaRPr kumimoji="1" lang="ja-JP" altLang="en-US" sz="2000"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9FF01CED-5531-48D7-B9C9-EEA9F2CA3A20}"/>
              </a:ext>
            </a:extLst>
          </p:cNvPr>
          <p:cNvSpPr txBox="1"/>
          <p:nvPr/>
        </p:nvSpPr>
        <p:spPr>
          <a:xfrm>
            <a:off x="683568" y="2235904"/>
            <a:ext cx="8460432" cy="523220"/>
          </a:xfrm>
          <a:prstGeom prst="rect">
            <a:avLst/>
          </a:prstGeom>
          <a:noFill/>
        </p:spPr>
        <p:txBody>
          <a:bodyPr wrap="square" rtlCol="0">
            <a:spAutoFit/>
          </a:bodyPr>
          <a:lstStyle/>
          <a:p>
            <a:pPr lvl="0"/>
            <a:r>
              <a:rPr lang="ja-JP" altLang="en-US" sz="2800" dirty="0">
                <a:solidFill>
                  <a:srgbClr val="002060"/>
                </a:solidFill>
                <a:latin typeface="メイリオ" panose="020B0604030504040204" pitchFamily="50" charset="-128"/>
                <a:ea typeface="メイリオ" panose="020B0604030504040204" pitchFamily="50" charset="-128"/>
              </a:rPr>
              <a:t>７－</a:t>
            </a:r>
            <a:r>
              <a:rPr lang="ja-JP" altLang="en-US" sz="2800" dirty="0">
                <a:solidFill>
                  <a:srgbClr val="FF0000"/>
                </a:solidFill>
                <a:latin typeface="メイリオ" panose="020B0604030504040204" pitchFamily="50" charset="-128"/>
                <a:ea typeface="メイリオ" panose="020B0604030504040204" pitchFamily="50" charset="-128"/>
              </a:rPr>
              <a:t>５</a:t>
            </a:r>
            <a:r>
              <a:rPr lang="ja-JP" altLang="en-US" sz="2800" dirty="0">
                <a:solidFill>
                  <a:srgbClr val="002060"/>
                </a:solidFill>
                <a:latin typeface="メイリオ" panose="020B0604030504040204" pitchFamily="50" charset="-128"/>
                <a:ea typeface="メイリオ" panose="020B0604030504040204" pitchFamily="50" charset="-128"/>
              </a:rPr>
              <a:t>＋３－</a:t>
            </a:r>
            <a:r>
              <a:rPr lang="ja-JP" altLang="en-US" sz="2800" dirty="0">
                <a:solidFill>
                  <a:srgbClr val="FF0000"/>
                </a:solidFill>
                <a:latin typeface="メイリオ" panose="020B0604030504040204" pitchFamily="50" charset="-128"/>
                <a:ea typeface="メイリオ" panose="020B0604030504040204" pitchFamily="50" charset="-128"/>
              </a:rPr>
              <a:t>１</a:t>
            </a:r>
          </a:p>
        </p:txBody>
      </p:sp>
      <p:sp>
        <p:nvSpPr>
          <p:cNvPr id="7" name="テキスト ボックス 6">
            <a:extLst>
              <a:ext uri="{FF2B5EF4-FFF2-40B4-BE49-F238E27FC236}">
                <a16:creationId xmlns:a16="http://schemas.microsoft.com/office/drawing/2014/main" id="{ABF4FFE5-77F6-4384-B22E-D5746B190D4E}"/>
              </a:ext>
            </a:extLst>
          </p:cNvPr>
          <p:cNvSpPr txBox="1"/>
          <p:nvPr/>
        </p:nvSpPr>
        <p:spPr>
          <a:xfrm>
            <a:off x="3635896" y="2842356"/>
            <a:ext cx="5508104" cy="338554"/>
          </a:xfrm>
          <a:prstGeom prst="rect">
            <a:avLst/>
          </a:prstGeom>
          <a:noFill/>
        </p:spPr>
        <p:txBody>
          <a:bodyPr wrap="square" rtlCol="0">
            <a:spAutoFit/>
          </a:bodyPr>
          <a:lstStyle/>
          <a:p>
            <a:r>
              <a:rPr lang="ja-JP" altLang="en-US" sz="1600" dirty="0">
                <a:solidFill>
                  <a:srgbClr val="002060"/>
                </a:solidFill>
                <a:latin typeface="メイリオ" panose="020B0604030504040204" pitchFamily="50" charset="-128"/>
                <a:ea typeface="メイリオ" panose="020B0604030504040204" pitchFamily="50" charset="-128"/>
              </a:rPr>
              <a:t>↓①　足し算を左に　引き算を右にまとめる</a:t>
            </a:r>
            <a:endParaRPr kumimoji="1" lang="ja-JP" altLang="en-US" sz="1400"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7CF7FA0A-DB55-4515-A09C-7966AEF49471}"/>
              </a:ext>
            </a:extLst>
          </p:cNvPr>
          <p:cNvSpPr txBox="1"/>
          <p:nvPr/>
        </p:nvSpPr>
        <p:spPr>
          <a:xfrm>
            <a:off x="359532" y="3346388"/>
            <a:ext cx="8784468" cy="523220"/>
          </a:xfrm>
          <a:prstGeom prst="rect">
            <a:avLst/>
          </a:prstGeom>
          <a:noFill/>
        </p:spPr>
        <p:txBody>
          <a:bodyPr wrap="square" rtlCol="0">
            <a:spAutoFit/>
          </a:bodyPr>
          <a:lstStyle/>
          <a:p>
            <a:pPr lvl="0"/>
            <a:r>
              <a:rPr lang="ja-JP" altLang="en-US" sz="2800" dirty="0">
                <a:solidFill>
                  <a:srgbClr val="002060"/>
                </a:solidFill>
                <a:latin typeface="メイリオ" panose="020B0604030504040204" pitchFamily="50" charset="-128"/>
                <a:ea typeface="メイリオ" panose="020B0604030504040204" pitchFamily="50" charset="-128"/>
              </a:rPr>
              <a:t>＝（７＋３）－（</a:t>
            </a:r>
            <a:r>
              <a:rPr lang="ja-JP" altLang="en-US" sz="2800" dirty="0">
                <a:solidFill>
                  <a:srgbClr val="FF0000"/>
                </a:solidFill>
                <a:latin typeface="メイリオ" panose="020B0604030504040204" pitchFamily="50" charset="-128"/>
                <a:ea typeface="メイリオ" panose="020B0604030504040204" pitchFamily="50" charset="-128"/>
              </a:rPr>
              <a:t>５</a:t>
            </a:r>
            <a:r>
              <a:rPr lang="ja-JP" altLang="en-US" sz="2800" dirty="0">
                <a:solidFill>
                  <a:srgbClr val="002060"/>
                </a:solidFill>
                <a:latin typeface="メイリオ" panose="020B0604030504040204" pitchFamily="50" charset="-128"/>
                <a:ea typeface="メイリオ" panose="020B0604030504040204" pitchFamily="50" charset="-128"/>
              </a:rPr>
              <a:t>＋</a:t>
            </a:r>
            <a:r>
              <a:rPr lang="ja-JP" altLang="en-US" sz="2800" dirty="0">
                <a:solidFill>
                  <a:srgbClr val="FF0000"/>
                </a:solidFill>
                <a:latin typeface="メイリオ" panose="020B0604030504040204" pitchFamily="50" charset="-128"/>
                <a:ea typeface="メイリオ" panose="020B0604030504040204" pitchFamily="50" charset="-128"/>
              </a:rPr>
              <a:t>１</a:t>
            </a:r>
            <a:r>
              <a:rPr lang="ja-JP" altLang="en-US" sz="2800" dirty="0">
                <a:solidFill>
                  <a:srgbClr val="002060"/>
                </a:solidFill>
                <a:latin typeface="メイリオ" panose="020B0604030504040204" pitchFamily="50" charset="-128"/>
                <a:ea typeface="メイリオ" panose="020B0604030504040204" pitchFamily="50" charset="-128"/>
              </a:rPr>
              <a:t>）</a:t>
            </a:r>
          </a:p>
        </p:txBody>
      </p:sp>
      <p:sp>
        <p:nvSpPr>
          <p:cNvPr id="9" name="テキスト ボックス 8">
            <a:extLst>
              <a:ext uri="{FF2B5EF4-FFF2-40B4-BE49-F238E27FC236}">
                <a16:creationId xmlns:a16="http://schemas.microsoft.com/office/drawing/2014/main" id="{08660700-C44A-4849-8F9F-C35843389ACB}"/>
              </a:ext>
            </a:extLst>
          </p:cNvPr>
          <p:cNvSpPr txBox="1"/>
          <p:nvPr/>
        </p:nvSpPr>
        <p:spPr>
          <a:xfrm>
            <a:off x="3671900" y="4013013"/>
            <a:ext cx="5472100" cy="338554"/>
          </a:xfrm>
          <a:prstGeom prst="rect">
            <a:avLst/>
          </a:prstGeom>
          <a:noFill/>
        </p:spPr>
        <p:txBody>
          <a:bodyPr wrap="square" rtlCol="0">
            <a:spAutoFit/>
          </a:bodyPr>
          <a:lstStyle/>
          <a:p>
            <a:pPr lvl="0"/>
            <a:r>
              <a:rPr lang="ja-JP" altLang="en-US" sz="1600" dirty="0">
                <a:solidFill>
                  <a:srgbClr val="002060"/>
                </a:solidFill>
                <a:latin typeface="メイリオ" panose="020B0604030504040204" pitchFamily="50" charset="-128"/>
                <a:ea typeface="メイリオ" panose="020B0604030504040204" pitchFamily="50" charset="-128"/>
              </a:rPr>
              <a:t>↓②　合計どうしを引き算</a:t>
            </a:r>
          </a:p>
        </p:txBody>
      </p:sp>
      <p:sp>
        <p:nvSpPr>
          <p:cNvPr id="10" name="テキスト ボックス 9">
            <a:extLst>
              <a:ext uri="{FF2B5EF4-FFF2-40B4-BE49-F238E27FC236}">
                <a16:creationId xmlns:a16="http://schemas.microsoft.com/office/drawing/2014/main" id="{584EB849-C21C-4BC4-AE67-7D45556E81A1}"/>
              </a:ext>
            </a:extLst>
          </p:cNvPr>
          <p:cNvSpPr txBox="1"/>
          <p:nvPr/>
        </p:nvSpPr>
        <p:spPr>
          <a:xfrm>
            <a:off x="359532" y="4582400"/>
            <a:ext cx="8784468" cy="523220"/>
          </a:xfrm>
          <a:prstGeom prst="rect">
            <a:avLst/>
          </a:prstGeom>
          <a:noFill/>
        </p:spPr>
        <p:txBody>
          <a:bodyPr wrap="square" rtlCol="0">
            <a:spAutoFit/>
          </a:bodyPr>
          <a:lstStyle/>
          <a:p>
            <a:pPr lvl="0"/>
            <a:r>
              <a:rPr lang="ja-JP" altLang="en-US" sz="2800" dirty="0">
                <a:solidFill>
                  <a:srgbClr val="002060"/>
                </a:solidFill>
                <a:latin typeface="メイリオ" panose="020B0604030504040204" pitchFamily="50" charset="-128"/>
                <a:ea typeface="メイリオ" panose="020B0604030504040204" pitchFamily="50" charset="-128"/>
              </a:rPr>
              <a:t>＝　１０－６　＝　４</a:t>
            </a:r>
            <a:endParaRPr lang="ja-JP" altLang="en-US" sz="1400"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98261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139952" y="3324188"/>
            <a:ext cx="5004046" cy="369332"/>
          </a:xfrm>
          <a:prstGeom prst="rect">
            <a:avLst/>
          </a:prstGeom>
          <a:noFill/>
        </p:spPr>
        <p:txBody>
          <a:bodyPr wrap="square" rtlCol="0">
            <a:spAutoFit/>
          </a:bodyPr>
          <a:lstStyle/>
          <a:p>
            <a:pPr lvl="0"/>
            <a:r>
              <a:rPr lang="ja-JP" altLang="en-US" b="1" dirty="0">
                <a:solidFill>
                  <a:srgbClr val="FFFF00"/>
                </a:solidFill>
              </a:rPr>
              <a:t> </a:t>
            </a:r>
            <a:r>
              <a:rPr lang="ja-JP" altLang="en-US" b="1" dirty="0">
                <a:solidFill>
                  <a:srgbClr val="FF0000"/>
                </a:solidFill>
                <a:latin typeface="メイリオ" panose="020B0604030504040204" pitchFamily="50" charset="-128"/>
                <a:ea typeface="メイリオ" panose="020B0604030504040204" pitchFamily="50" charset="-128"/>
              </a:rPr>
              <a:t>↓①　（　　　）をはずす</a:t>
            </a:r>
            <a:endParaRPr kumimoji="1" lang="ja-JP" altLang="en-US" dirty="0">
              <a:solidFill>
                <a:srgbClr val="FF0000"/>
              </a:solidFill>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611560" y="2096885"/>
            <a:ext cx="8532438" cy="523220"/>
          </a:xfrm>
          <a:prstGeom prst="rect">
            <a:avLst/>
          </a:prstGeom>
          <a:noFill/>
        </p:spPr>
        <p:txBody>
          <a:bodyPr wrap="square" rtlCol="0">
            <a:spAutoFit/>
          </a:bodyPr>
          <a:lstStyle/>
          <a:p>
            <a:r>
              <a:rPr lang="ja-JP" altLang="en-US" sz="2800" b="1" dirty="0">
                <a:solidFill>
                  <a:srgbClr val="002060"/>
                </a:solidFill>
                <a:latin typeface="メイリオ" panose="020B0604030504040204" pitchFamily="50" charset="-128"/>
                <a:ea typeface="メイリオ" panose="020B0604030504040204" pitchFamily="50" charset="-128"/>
              </a:rPr>
              <a:t>－５－（－６）＋（－９）＋２</a:t>
            </a:r>
            <a:endParaRPr kumimoji="1" lang="ja-JP" altLang="en-US" sz="2800" dirty="0">
              <a:solidFill>
                <a:srgbClr val="0070C0"/>
              </a:solidFill>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5292079" y="5934670"/>
            <a:ext cx="3851921" cy="646331"/>
          </a:xfrm>
          <a:prstGeom prst="rect">
            <a:avLst/>
          </a:prstGeom>
          <a:noFill/>
        </p:spPr>
        <p:txBody>
          <a:bodyPr wrap="square" rtlCol="0">
            <a:spAutoFit/>
          </a:bodyPr>
          <a:lstStyle/>
          <a:p>
            <a:pPr lvl="0"/>
            <a:r>
              <a:rPr lang="ja-JP" altLang="en-US" sz="3600" b="1" dirty="0">
                <a:solidFill>
                  <a:srgbClr val="FF0000"/>
                </a:solidFill>
                <a:latin typeface="メイリオ" panose="020B0604030504040204" pitchFamily="50" charset="-128"/>
                <a:ea typeface="メイリオ" panose="020B0604030504040204" pitchFamily="50" charset="-128"/>
              </a:rPr>
              <a:t>３</a:t>
            </a:r>
            <a:r>
              <a:rPr lang="ja-JP" altLang="en-US" sz="2000" b="1" dirty="0">
                <a:solidFill>
                  <a:srgbClr val="FF0000"/>
                </a:solidFill>
                <a:latin typeface="メイリオ" panose="020B0604030504040204" pitchFamily="50" charset="-128"/>
                <a:ea typeface="メイリオ" panose="020B0604030504040204" pitchFamily="50" charset="-128"/>
              </a:rPr>
              <a:t>（スリー）</a:t>
            </a:r>
            <a:r>
              <a:rPr lang="ja-JP" altLang="en-US" sz="3200" b="1" dirty="0">
                <a:solidFill>
                  <a:srgbClr val="FF0000"/>
                </a:solidFill>
                <a:latin typeface="メイリオ" panose="020B0604030504040204" pitchFamily="50" charset="-128"/>
                <a:ea typeface="メイリオ" panose="020B0604030504040204" pitchFamily="50" charset="-128"/>
              </a:rPr>
              <a:t>ステップ</a:t>
            </a:r>
            <a:endParaRPr kumimoji="1" lang="ja-JP" altLang="en-US" dirty="0">
              <a:solidFill>
                <a:srgbClr val="FF0000"/>
              </a:solidFill>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0" y="0"/>
            <a:ext cx="4331977" cy="307777"/>
          </a:xfrm>
          <a:prstGeom prst="rect">
            <a:avLst/>
          </a:prstGeom>
          <a:noFill/>
        </p:spPr>
        <p:txBody>
          <a:bodyPr wrap="square" rtlCol="0">
            <a:spAutoFit/>
          </a:bodyPr>
          <a:lstStyle/>
          <a:p>
            <a:r>
              <a:rPr lang="ja-JP" altLang="en-US" sz="1400" b="1" dirty="0">
                <a:solidFill>
                  <a:schemeClr val="tx1">
                    <a:lumMod val="50000"/>
                    <a:lumOff val="50000"/>
                  </a:schemeClr>
                </a:solidFill>
                <a:ea typeface="ＤＦ平成明朝体W7" panose="02010609000101010101" pitchFamily="1" charset="-128"/>
              </a:rPr>
              <a:t>中学校　　数と式分科会　レポート</a:t>
            </a:r>
          </a:p>
        </p:txBody>
      </p:sp>
      <p:sp>
        <p:nvSpPr>
          <p:cNvPr id="12" name="テキスト ボックス 11"/>
          <p:cNvSpPr txBox="1"/>
          <p:nvPr/>
        </p:nvSpPr>
        <p:spPr>
          <a:xfrm>
            <a:off x="288327" y="724740"/>
            <a:ext cx="8867541" cy="1138773"/>
          </a:xfrm>
          <a:prstGeom prst="rect">
            <a:avLst/>
          </a:prstGeom>
          <a:noFill/>
        </p:spPr>
        <p:txBody>
          <a:bodyPr wrap="square" rtlCol="0">
            <a:spAutoFit/>
          </a:bodyPr>
          <a:lstStyle/>
          <a:p>
            <a:r>
              <a:rPr lang="ja-JP" altLang="en-US" sz="4000" b="1" dirty="0">
                <a:solidFill>
                  <a:schemeClr val="accent1">
                    <a:lumMod val="75000"/>
                  </a:schemeClr>
                </a:solidFill>
                <a:latin typeface="メイリオ" panose="020B0604030504040204" pitchFamily="50" charset="-128"/>
                <a:ea typeface="メイリオ" panose="020B0604030504040204" pitchFamily="50" charset="-128"/>
              </a:rPr>
              <a:t>４、</a:t>
            </a:r>
            <a:r>
              <a:rPr lang="en-US" altLang="ja-JP" sz="4000" b="1" dirty="0">
                <a:solidFill>
                  <a:schemeClr val="accent1">
                    <a:lumMod val="75000"/>
                  </a:schemeClr>
                </a:solidFill>
                <a:latin typeface="メイリオ" panose="020B0604030504040204" pitchFamily="50" charset="-128"/>
                <a:ea typeface="メイリオ" panose="020B0604030504040204" pitchFamily="50" charset="-128"/>
              </a:rPr>
              <a:t>4</a:t>
            </a:r>
            <a:r>
              <a:rPr lang="ja-JP" altLang="en-US" sz="4000" b="1" dirty="0">
                <a:solidFill>
                  <a:schemeClr val="accent1">
                    <a:lumMod val="75000"/>
                  </a:schemeClr>
                </a:solidFill>
                <a:latin typeface="メイリオ" panose="020B0604030504040204" pitchFamily="50" charset="-128"/>
                <a:ea typeface="メイリオ" panose="020B0604030504040204" pitchFamily="50" charset="-128"/>
              </a:rPr>
              <a:t>項式での正負の加減の一般化</a:t>
            </a:r>
            <a:endParaRPr lang="en-US" altLang="ja-JP" sz="4000" b="1" dirty="0">
              <a:solidFill>
                <a:schemeClr val="accent1">
                  <a:lumMod val="75000"/>
                </a:schemeClr>
              </a:solidFill>
              <a:latin typeface="メイリオ" panose="020B0604030504040204" pitchFamily="50" charset="-128"/>
              <a:ea typeface="メイリオ" panose="020B0604030504040204" pitchFamily="50" charset="-128"/>
            </a:endParaRPr>
          </a:p>
          <a:p>
            <a:r>
              <a:rPr lang="ja-JP" altLang="en-US" sz="2000" dirty="0">
                <a:solidFill>
                  <a:schemeClr val="accent1">
                    <a:lumMod val="75000"/>
                  </a:schemeClr>
                </a:solidFill>
                <a:latin typeface="メイリオ" panose="020B0604030504040204" pitchFamily="50" charset="-128"/>
                <a:ea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rPr>
              <a:t>トランプゲームの持ち札が４枚なので</a:t>
            </a:r>
            <a:r>
              <a:rPr kumimoji="1" lang="ja-JP" altLang="en-US" sz="2800" dirty="0">
                <a:solidFill>
                  <a:schemeClr val="accent1">
                    <a:lumMod val="75000"/>
                  </a:schemeClr>
                </a:solidFill>
                <a:latin typeface="メイリオ" panose="020B0604030504040204" pitchFamily="50" charset="-128"/>
                <a:ea typeface="メイリオ" panose="020B0604030504040204" pitchFamily="50" charset="-128"/>
              </a:rPr>
              <a:t>　　　　　　</a:t>
            </a:r>
          </a:p>
        </p:txBody>
      </p:sp>
      <p:sp>
        <p:nvSpPr>
          <p:cNvPr id="18" name="テキスト ボックス 17"/>
          <p:cNvSpPr txBox="1"/>
          <p:nvPr/>
        </p:nvSpPr>
        <p:spPr>
          <a:xfrm>
            <a:off x="178905" y="3685191"/>
            <a:ext cx="8965093" cy="523220"/>
          </a:xfrm>
          <a:prstGeom prst="rect">
            <a:avLst/>
          </a:prstGeom>
          <a:noFill/>
        </p:spPr>
        <p:txBody>
          <a:bodyPr wrap="square" rtlCol="0">
            <a:spAutoFit/>
          </a:bodyPr>
          <a:lstStyle/>
          <a:p>
            <a:r>
              <a:rPr kumimoji="1" lang="ja-JP" altLang="en-US" sz="2800" dirty="0">
                <a:solidFill>
                  <a:srgbClr val="002060"/>
                </a:solidFill>
                <a:latin typeface="メイリオ" panose="020B0604030504040204" pitchFamily="50" charset="-128"/>
                <a:ea typeface="メイリオ" panose="020B0604030504040204" pitchFamily="50" charset="-128"/>
              </a:rPr>
              <a:t>＝－５＋６－９＋２</a:t>
            </a:r>
          </a:p>
        </p:txBody>
      </p:sp>
      <p:sp>
        <p:nvSpPr>
          <p:cNvPr id="19" name="テキスト ボックス 18"/>
          <p:cNvSpPr txBox="1"/>
          <p:nvPr/>
        </p:nvSpPr>
        <p:spPr>
          <a:xfrm>
            <a:off x="4221994" y="4176011"/>
            <a:ext cx="4933874" cy="369332"/>
          </a:xfrm>
          <a:prstGeom prst="rect">
            <a:avLst/>
          </a:prstGeom>
          <a:noFill/>
        </p:spPr>
        <p:txBody>
          <a:bodyPr wrap="square" rtlCol="0">
            <a:spAutoFit/>
          </a:bodyPr>
          <a:lstStyle/>
          <a:p>
            <a:pPr lvl="0"/>
            <a:r>
              <a:rPr lang="ja-JP" altLang="en-US" b="1" dirty="0">
                <a:solidFill>
                  <a:srgbClr val="0070C0"/>
                </a:solidFill>
                <a:latin typeface="メイリオ" panose="020B0604030504040204" pitchFamily="50" charset="-128"/>
                <a:ea typeface="メイリオ" panose="020B0604030504040204" pitchFamily="50" charset="-128"/>
              </a:rPr>
              <a:t>↓②　正の項を左に　負の項を右に集める　　</a:t>
            </a:r>
            <a:endParaRPr kumimoji="1" lang="ja-JP" altLang="en-US" dirty="0">
              <a:solidFill>
                <a:srgbClr val="0070C0"/>
              </a:solidFill>
              <a:latin typeface="メイリオ" panose="020B0604030504040204" pitchFamily="50" charset="-128"/>
              <a:ea typeface="メイリオ" panose="020B0604030504040204" pitchFamily="50" charset="-128"/>
            </a:endParaRPr>
          </a:p>
        </p:txBody>
      </p:sp>
      <p:sp>
        <p:nvSpPr>
          <p:cNvPr id="20" name="テキスト ボックス 19"/>
          <p:cNvSpPr txBox="1"/>
          <p:nvPr/>
        </p:nvSpPr>
        <p:spPr>
          <a:xfrm>
            <a:off x="139069" y="4593048"/>
            <a:ext cx="8954544" cy="523220"/>
          </a:xfrm>
          <a:prstGeom prst="rect">
            <a:avLst/>
          </a:prstGeom>
          <a:noFill/>
        </p:spPr>
        <p:txBody>
          <a:bodyPr wrap="square" rtlCol="0">
            <a:spAutoFit/>
          </a:bodyPr>
          <a:lstStyle/>
          <a:p>
            <a:r>
              <a:rPr kumimoji="1" lang="ja-JP" altLang="en-US" sz="2800" dirty="0">
                <a:solidFill>
                  <a:srgbClr val="002060"/>
                </a:solidFill>
                <a:latin typeface="メイリオ" panose="020B0604030504040204" pitchFamily="50" charset="-128"/>
                <a:ea typeface="メイリオ" panose="020B0604030504040204" pitchFamily="50" charset="-128"/>
              </a:rPr>
              <a:t>＝（６＋２）－（５＋９）</a:t>
            </a:r>
          </a:p>
        </p:txBody>
      </p:sp>
      <p:sp>
        <p:nvSpPr>
          <p:cNvPr id="22" name="テキスト ボックス 21"/>
          <p:cNvSpPr txBox="1"/>
          <p:nvPr/>
        </p:nvSpPr>
        <p:spPr>
          <a:xfrm>
            <a:off x="112457" y="5485962"/>
            <a:ext cx="9043411" cy="523220"/>
          </a:xfrm>
          <a:prstGeom prst="rect">
            <a:avLst/>
          </a:prstGeom>
          <a:noFill/>
        </p:spPr>
        <p:txBody>
          <a:bodyPr wrap="square" rtlCol="0">
            <a:spAutoFit/>
          </a:bodyPr>
          <a:lstStyle/>
          <a:p>
            <a:r>
              <a:rPr kumimoji="1" lang="ja-JP" altLang="en-US" sz="2800" dirty="0">
                <a:solidFill>
                  <a:srgbClr val="002060"/>
                </a:solidFill>
                <a:latin typeface="メイリオ" panose="020B0604030504040204" pitchFamily="50" charset="-128"/>
                <a:ea typeface="メイリオ" panose="020B0604030504040204" pitchFamily="50" charset="-128"/>
              </a:rPr>
              <a:t>＝８－１４＝　－６</a:t>
            </a:r>
          </a:p>
        </p:txBody>
      </p:sp>
      <p:sp>
        <p:nvSpPr>
          <p:cNvPr id="25" name="テキスト ボックス 24"/>
          <p:cNvSpPr txBox="1"/>
          <p:nvPr/>
        </p:nvSpPr>
        <p:spPr>
          <a:xfrm>
            <a:off x="4221994" y="5116630"/>
            <a:ext cx="4933874" cy="369332"/>
          </a:xfrm>
          <a:prstGeom prst="rect">
            <a:avLst/>
          </a:prstGeom>
          <a:noFill/>
        </p:spPr>
        <p:txBody>
          <a:bodyPr wrap="square" rtlCol="0">
            <a:spAutoFit/>
          </a:bodyPr>
          <a:lstStyle/>
          <a:p>
            <a:pPr lvl="0"/>
            <a:r>
              <a:rPr lang="ja-JP" altLang="en-US" b="1" dirty="0">
                <a:solidFill>
                  <a:srgbClr val="0070C0"/>
                </a:solidFill>
                <a:latin typeface="メイリオ" panose="020B0604030504040204" pitchFamily="50" charset="-128"/>
                <a:ea typeface="メイリオ" panose="020B0604030504040204" pitchFamily="50" charset="-128"/>
              </a:rPr>
              <a:t>↓③　合計どうしを引き算</a:t>
            </a:r>
            <a:endParaRPr kumimoji="1" lang="ja-JP" altLang="en-US" dirty="0">
              <a:latin typeface="メイリオ" panose="020B0604030504040204" pitchFamily="50" charset="-128"/>
              <a:ea typeface="メイリオ" panose="020B0604030504040204" pitchFamily="50" charset="-128"/>
            </a:endParaRPr>
          </a:p>
        </p:txBody>
      </p:sp>
      <p:sp>
        <p:nvSpPr>
          <p:cNvPr id="26" name="テキスト ボックス 25"/>
          <p:cNvSpPr txBox="1"/>
          <p:nvPr/>
        </p:nvSpPr>
        <p:spPr>
          <a:xfrm>
            <a:off x="772076" y="2743933"/>
            <a:ext cx="8211405" cy="369332"/>
          </a:xfrm>
          <a:prstGeom prst="rect">
            <a:avLst/>
          </a:prstGeom>
          <a:noFill/>
        </p:spPr>
        <p:txBody>
          <a:bodyPr wrap="square" rtlCol="0">
            <a:spAutoFit/>
          </a:bodyPr>
          <a:lstStyle/>
          <a:p>
            <a:r>
              <a:rPr kumimoji="1" lang="ja-JP" altLang="en-US" dirty="0">
                <a:solidFill>
                  <a:srgbClr val="FF0000"/>
                </a:solidFill>
                <a:latin typeface="メイリオ" panose="020B0604030504040204" pitchFamily="50" charset="-128"/>
                <a:ea typeface="メイリオ" panose="020B0604030504040204" pitchFamily="50" charset="-128"/>
              </a:rPr>
              <a:t>算数復習の２ステップの先に、（　　）はずしの結果を最初のステップとする。</a:t>
            </a:r>
          </a:p>
        </p:txBody>
      </p:sp>
      <p:sp>
        <p:nvSpPr>
          <p:cNvPr id="3" name="テキスト ボックス 2"/>
          <p:cNvSpPr txBox="1"/>
          <p:nvPr/>
        </p:nvSpPr>
        <p:spPr>
          <a:xfrm>
            <a:off x="3613398" y="257484"/>
            <a:ext cx="5530601" cy="369332"/>
          </a:xfrm>
          <a:prstGeom prst="rect">
            <a:avLst/>
          </a:prstGeom>
          <a:noFill/>
        </p:spPr>
        <p:txBody>
          <a:bodyPr wrap="square" rtlCol="0">
            <a:spAutoFit/>
          </a:bodyPr>
          <a:lstStyle/>
          <a:p>
            <a:r>
              <a:rPr kumimoji="1" lang="ja-JP" altLang="en-US" dirty="0">
                <a:solidFill>
                  <a:srgbClr val="FF0000"/>
                </a:solidFill>
                <a:latin typeface="メイリオ" panose="020B0604030504040204" pitchFamily="50" charset="-128"/>
                <a:ea typeface="メイリオ" panose="020B0604030504040204" pitchFamily="50" charset="-128"/>
              </a:rPr>
              <a:t>負数を足す事引く事の意味を充分理解させたうえで、</a:t>
            </a:r>
          </a:p>
        </p:txBody>
      </p:sp>
    </p:spTree>
    <p:extLst>
      <p:ext uri="{BB962C8B-B14F-4D97-AF65-F5344CB8AC3E}">
        <p14:creationId xmlns:p14="http://schemas.microsoft.com/office/powerpoint/2010/main" val="1739156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1+#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arn(inVertical)">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arn(inVertical)">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additive="base">
                                        <p:cTn id="44" dur="500" fill="hold"/>
                                        <p:tgtEl>
                                          <p:spTgt spid="25"/>
                                        </p:tgtEl>
                                        <p:attrNameLst>
                                          <p:attrName>ppt_x</p:attrName>
                                        </p:attrNameLst>
                                      </p:cBhvr>
                                      <p:tavLst>
                                        <p:tav tm="0">
                                          <p:val>
                                            <p:strVal val="1+#ppt_w/2"/>
                                          </p:val>
                                        </p:tav>
                                        <p:tav tm="100000">
                                          <p:val>
                                            <p:strVal val="#ppt_x"/>
                                          </p:val>
                                        </p:tav>
                                      </p:tavLst>
                                    </p:anim>
                                    <p:anim calcmode="lin" valueType="num">
                                      <p:cBhvr additive="base">
                                        <p:cTn id="45"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barn(inVertical)">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5" grpId="0"/>
      <p:bldP spid="12" grpId="0"/>
      <p:bldP spid="18" grpId="0"/>
      <p:bldP spid="19" grpId="0"/>
      <p:bldP spid="20" grpId="0"/>
      <p:bldP spid="22" grpId="0"/>
      <p:bldP spid="25"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2">
            <a:extLst>
              <a:ext uri="{FF2B5EF4-FFF2-40B4-BE49-F238E27FC236}">
                <a16:creationId xmlns:a16="http://schemas.microsoft.com/office/drawing/2014/main" id="{D16F748C-2886-20A7-70A2-886ACE3E43D8}"/>
              </a:ext>
            </a:extLst>
          </p:cNvPr>
          <p:cNvSpPr>
            <a:spLocks noGrp="1"/>
          </p:cNvSpPr>
          <p:nvPr>
            <p:ph idx="1"/>
          </p:nvPr>
        </p:nvSpPr>
        <p:spPr>
          <a:xfrm>
            <a:off x="107504" y="188640"/>
            <a:ext cx="8928992" cy="6624736"/>
          </a:xfrm>
        </p:spPr>
        <p:txBody>
          <a:bodyPr/>
          <a:lstStyle/>
          <a:p>
            <a:pPr marL="0" indent="0" algn="just">
              <a:buNone/>
            </a:pPr>
            <a:r>
              <a:rPr lang="ja-JP" altLang="en-US" sz="4400" b="1" i="0" u="none" strike="noStrike" baseline="0" dirty="0">
                <a:solidFill>
                  <a:srgbClr val="000000"/>
                </a:solidFill>
                <a:latin typeface="HG教科書体" panose="02020609000000000000" pitchFamily="17" charset="-128"/>
                <a:ea typeface="HG教科書体" panose="02020609000000000000" pitchFamily="17" charset="-128"/>
                <a:cs typeface="Teko SemiBold" panose="02000000000000000000" pitchFamily="2" charset="0"/>
              </a:rPr>
              <a:t>自主創造</a:t>
            </a:r>
          </a:p>
          <a:p>
            <a:pPr marL="0" indent="0" algn="just">
              <a:buNone/>
            </a:pPr>
            <a:r>
              <a:rPr lang="ja-JP" altLang="en-US" sz="1800" b="1" i="0" u="none" strike="noStrike" baseline="0" dirty="0">
                <a:solidFill>
                  <a:srgbClr val="000000"/>
                </a:solidFill>
                <a:latin typeface="HG教科書体" panose="02020609000000000000" pitchFamily="17" charset="-128"/>
                <a:ea typeface="HG教科書体" panose="02020609000000000000" pitchFamily="17" charset="-128"/>
                <a:cs typeface="Teko SemiBold" panose="02000000000000000000" pitchFamily="2" charset="0"/>
              </a:rPr>
              <a:t>　　 </a:t>
            </a:r>
            <a:r>
              <a:rPr lang="ja-JP" altLang="en-US" sz="2400" b="1" i="0" u="none" strike="noStrike" baseline="0" dirty="0">
                <a:solidFill>
                  <a:srgbClr val="000000"/>
                </a:solidFill>
                <a:latin typeface="HG教科書体" panose="02020609000000000000" pitchFamily="17" charset="-128"/>
                <a:ea typeface="HG教科書体" panose="02020609000000000000" pitchFamily="17" charset="-128"/>
                <a:cs typeface="Teko SemiBold" panose="02000000000000000000" pitchFamily="2" charset="0"/>
              </a:rPr>
              <a:t>これは　私が</a:t>
            </a:r>
            <a:r>
              <a:rPr lang="en-US" altLang="ja-JP" sz="2400" b="1" i="0" u="none" strike="noStrike" baseline="0" dirty="0">
                <a:solidFill>
                  <a:srgbClr val="000000"/>
                </a:solidFill>
                <a:latin typeface="HG教科書体" panose="02020609000000000000" pitchFamily="17" charset="-128"/>
                <a:ea typeface="HG教科書体" panose="02020609000000000000" pitchFamily="17" charset="-128"/>
                <a:cs typeface="Teko SemiBold" panose="02000000000000000000" pitchFamily="2" charset="0"/>
              </a:rPr>
              <a:t>12</a:t>
            </a:r>
            <a:r>
              <a:rPr lang="ja-JP" altLang="en-US" sz="2400" b="1" i="0" u="none" strike="noStrike" baseline="0" dirty="0">
                <a:solidFill>
                  <a:srgbClr val="000000"/>
                </a:solidFill>
                <a:latin typeface="HG教科書体" panose="02020609000000000000" pitchFamily="17" charset="-128"/>
                <a:ea typeface="HG教科書体" panose="02020609000000000000" pitchFamily="17" charset="-128"/>
                <a:cs typeface="Teko SemiBold" panose="02000000000000000000" pitchFamily="2" charset="0"/>
              </a:rPr>
              <a:t>年間勤めた　ある中学校の校訓と言うの</a:t>
            </a:r>
            <a:endParaRPr lang="en-US" altLang="ja-JP" sz="2400" b="1" i="0" u="none" strike="noStrike" baseline="0" dirty="0">
              <a:solidFill>
                <a:srgbClr val="000000"/>
              </a:solidFill>
              <a:latin typeface="HG教科書体" panose="02020609000000000000" pitchFamily="17" charset="-128"/>
              <a:ea typeface="HG教科書体" panose="02020609000000000000" pitchFamily="17" charset="-128"/>
              <a:cs typeface="Teko SemiBold" panose="02000000000000000000" pitchFamily="2" charset="0"/>
            </a:endParaRPr>
          </a:p>
          <a:p>
            <a:pPr marL="0" indent="0" algn="just">
              <a:buNone/>
            </a:pPr>
            <a:r>
              <a:rPr lang="en-US" altLang="ja-JP" sz="2400" b="1" dirty="0">
                <a:solidFill>
                  <a:srgbClr val="000000"/>
                </a:solidFill>
                <a:latin typeface="HG教科書体" panose="02020609000000000000" pitchFamily="17" charset="-128"/>
                <a:ea typeface="HG教科書体" panose="02020609000000000000" pitchFamily="17" charset="-128"/>
                <a:cs typeface="Teko SemiBold" panose="02000000000000000000" pitchFamily="2" charset="0"/>
              </a:rPr>
              <a:t> </a:t>
            </a:r>
            <a:r>
              <a:rPr lang="ja-JP" altLang="en-US" sz="2400" b="1" i="0" u="none" strike="noStrike" baseline="0" dirty="0">
                <a:solidFill>
                  <a:srgbClr val="000000"/>
                </a:solidFill>
                <a:latin typeface="HG教科書体" panose="02020609000000000000" pitchFamily="17" charset="-128"/>
                <a:ea typeface="HG教科書体" panose="02020609000000000000" pitchFamily="17" charset="-128"/>
                <a:cs typeface="Teko SemiBold" panose="02000000000000000000" pitchFamily="2" charset="0"/>
              </a:rPr>
              <a:t>　 でしょうか、我々教員も　生徒たちも　よく　口にした</a:t>
            </a:r>
            <a:endParaRPr lang="en-US" altLang="ja-JP" sz="2400" b="1" i="0" u="none" strike="noStrike" baseline="0" dirty="0">
              <a:solidFill>
                <a:srgbClr val="000000"/>
              </a:solidFill>
              <a:latin typeface="HG教科書体" panose="02020609000000000000" pitchFamily="17" charset="-128"/>
              <a:ea typeface="HG教科書体" panose="02020609000000000000" pitchFamily="17" charset="-128"/>
              <a:cs typeface="Teko SemiBold" panose="02000000000000000000" pitchFamily="2" charset="0"/>
            </a:endParaRPr>
          </a:p>
          <a:p>
            <a:pPr marL="0" indent="0" algn="just">
              <a:buNone/>
            </a:pPr>
            <a:r>
              <a:rPr lang="en-US" altLang="ja-JP" sz="2400" b="1" dirty="0">
                <a:solidFill>
                  <a:srgbClr val="000000"/>
                </a:solidFill>
                <a:latin typeface="HG教科書体" panose="02020609000000000000" pitchFamily="17" charset="-128"/>
                <a:ea typeface="HG教科書体" panose="02020609000000000000" pitchFamily="17" charset="-128"/>
                <a:cs typeface="Teko SemiBold" panose="02000000000000000000" pitchFamily="2" charset="0"/>
              </a:rPr>
              <a:t>    </a:t>
            </a:r>
            <a:r>
              <a:rPr lang="ja-JP" altLang="en-US" sz="2400" b="1" i="0" u="none" strike="noStrike" baseline="0" dirty="0">
                <a:solidFill>
                  <a:srgbClr val="000000"/>
                </a:solidFill>
                <a:latin typeface="HG教科書体" panose="02020609000000000000" pitchFamily="17" charset="-128"/>
                <a:ea typeface="HG教科書体" panose="02020609000000000000" pitchFamily="17" charset="-128"/>
                <a:cs typeface="Teko SemiBold" panose="02000000000000000000" pitchFamily="2" charset="0"/>
              </a:rPr>
              <a:t>合い言葉のようなものです。</a:t>
            </a:r>
          </a:p>
          <a:p>
            <a:pPr marL="0" indent="0" algn="just">
              <a:buNone/>
            </a:pPr>
            <a:r>
              <a:rPr lang="ja-JP" altLang="en-US" sz="2400" b="1" dirty="0">
                <a:solidFill>
                  <a:srgbClr val="000000"/>
                </a:solidFill>
                <a:latin typeface="HG教科書体" panose="02020609000000000000" pitchFamily="17" charset="-128"/>
                <a:ea typeface="HG教科書体" panose="02020609000000000000" pitchFamily="17" charset="-128"/>
                <a:cs typeface="Teko SemiBold" panose="02000000000000000000" pitchFamily="2" charset="0"/>
              </a:rPr>
              <a:t>     </a:t>
            </a:r>
            <a:r>
              <a:rPr lang="ja-JP" altLang="en-US" sz="2400" b="1" i="0" u="none" strike="noStrike" baseline="0" dirty="0">
                <a:solidFill>
                  <a:srgbClr val="000000"/>
                </a:solidFill>
                <a:latin typeface="HG教科書体" panose="02020609000000000000" pitchFamily="17" charset="-128"/>
                <a:ea typeface="HG教科書体" panose="02020609000000000000" pitchFamily="17" charset="-128"/>
                <a:cs typeface="Teko SemiBold" panose="02000000000000000000" pitchFamily="2" charset="0"/>
              </a:rPr>
              <a:t>どこの学校の校訓にもよくある言葉ですね。</a:t>
            </a:r>
            <a:endParaRPr lang="en-US" altLang="ja-JP" sz="2400" b="1" i="0" u="none" strike="noStrike" baseline="0" dirty="0">
              <a:solidFill>
                <a:srgbClr val="000000"/>
              </a:solidFill>
              <a:latin typeface="HG教科書体" panose="02020609000000000000" pitchFamily="17" charset="-128"/>
              <a:ea typeface="HG教科書体" panose="02020609000000000000" pitchFamily="17" charset="-128"/>
              <a:cs typeface="Teko SemiBold" panose="02000000000000000000" pitchFamily="2" charset="0"/>
            </a:endParaRPr>
          </a:p>
          <a:p>
            <a:pPr marL="0" indent="0" algn="just">
              <a:buNone/>
            </a:pPr>
            <a:endParaRPr lang="ja-JP" altLang="en-US" sz="2400" b="1" i="0" u="none" strike="noStrike" baseline="0" dirty="0">
              <a:solidFill>
                <a:srgbClr val="000000"/>
              </a:solidFill>
              <a:latin typeface="HG教科書体" panose="02020609000000000000" pitchFamily="17" charset="-128"/>
              <a:ea typeface="HG教科書体" panose="02020609000000000000" pitchFamily="17" charset="-128"/>
              <a:cs typeface="Teko SemiBold" panose="02000000000000000000" pitchFamily="2" charset="0"/>
            </a:endParaRPr>
          </a:p>
          <a:p>
            <a:pPr marL="0" indent="0" algn="just">
              <a:buNone/>
            </a:pPr>
            <a:r>
              <a:rPr lang="ja-JP" altLang="en-US" sz="2400" b="1" dirty="0">
                <a:solidFill>
                  <a:srgbClr val="000000"/>
                </a:solidFill>
                <a:latin typeface="HG教科書体" panose="02020609000000000000" pitchFamily="17" charset="-128"/>
                <a:ea typeface="HG教科書体" panose="02020609000000000000" pitchFamily="17" charset="-128"/>
                <a:cs typeface="Teko SemiBold" panose="02000000000000000000" pitchFamily="2" charset="0"/>
              </a:rPr>
              <a:t>    </a:t>
            </a:r>
            <a:r>
              <a:rPr lang="ja-JP" altLang="en-US" sz="2400" b="1" i="0" u="none" strike="noStrike" baseline="0" dirty="0">
                <a:solidFill>
                  <a:srgbClr val="000000"/>
                </a:solidFill>
                <a:latin typeface="HG教科書体" panose="02020609000000000000" pitchFamily="17" charset="-128"/>
                <a:ea typeface="HG教科書体" panose="02020609000000000000" pitchFamily="17" charset="-128"/>
                <a:cs typeface="Teko SemiBold" panose="02000000000000000000" pitchFamily="2" charset="0"/>
              </a:rPr>
              <a:t>先生方　どうでしょうか、今のご自分　主体的にとか　</a:t>
            </a:r>
            <a:endParaRPr lang="en-US" altLang="ja-JP" sz="2400" b="1" i="0" u="none" strike="noStrike" baseline="0" dirty="0">
              <a:solidFill>
                <a:srgbClr val="000000"/>
              </a:solidFill>
              <a:latin typeface="HG教科書体" panose="02020609000000000000" pitchFamily="17" charset="-128"/>
              <a:ea typeface="HG教科書体" panose="02020609000000000000" pitchFamily="17" charset="-128"/>
              <a:cs typeface="Teko SemiBold" panose="02000000000000000000" pitchFamily="2" charset="0"/>
            </a:endParaRPr>
          </a:p>
          <a:p>
            <a:pPr marL="0" indent="0" algn="just">
              <a:buNone/>
            </a:pPr>
            <a:r>
              <a:rPr lang="en-US" altLang="ja-JP" sz="2400" b="1" dirty="0">
                <a:solidFill>
                  <a:srgbClr val="000000"/>
                </a:solidFill>
                <a:latin typeface="HG教科書体" panose="02020609000000000000" pitchFamily="17" charset="-128"/>
                <a:ea typeface="HG教科書体" panose="02020609000000000000" pitchFamily="17" charset="-128"/>
                <a:cs typeface="Teko SemiBold" panose="02000000000000000000" pitchFamily="2" charset="0"/>
              </a:rPr>
              <a:t>    </a:t>
            </a:r>
            <a:r>
              <a:rPr lang="ja-JP" altLang="en-US" sz="2400" b="1" i="0" u="none" strike="noStrike" baseline="0" dirty="0">
                <a:solidFill>
                  <a:srgbClr val="000000"/>
                </a:solidFill>
                <a:latin typeface="HG教科書体" panose="02020609000000000000" pitchFamily="17" charset="-128"/>
                <a:ea typeface="HG教科書体" panose="02020609000000000000" pitchFamily="17" charset="-128"/>
                <a:cs typeface="Teko SemiBold" panose="02000000000000000000" pitchFamily="2" charset="0"/>
              </a:rPr>
              <a:t>自分なりにとか　新しいものと言うか　何か別のものを</a:t>
            </a:r>
            <a:endParaRPr lang="en-US" altLang="ja-JP" sz="2400" b="1" i="0" u="none" strike="noStrike" baseline="0" dirty="0">
              <a:solidFill>
                <a:srgbClr val="000000"/>
              </a:solidFill>
              <a:latin typeface="HG教科書体" panose="02020609000000000000" pitchFamily="17" charset="-128"/>
              <a:ea typeface="HG教科書体" panose="02020609000000000000" pitchFamily="17" charset="-128"/>
              <a:cs typeface="Teko SemiBold" panose="02000000000000000000" pitchFamily="2" charset="0"/>
            </a:endParaRPr>
          </a:p>
          <a:p>
            <a:pPr marL="0" indent="0" algn="just">
              <a:buNone/>
            </a:pPr>
            <a:r>
              <a:rPr lang="en-US" altLang="ja-JP" sz="2400" b="1" dirty="0">
                <a:solidFill>
                  <a:srgbClr val="000000"/>
                </a:solidFill>
                <a:latin typeface="HG教科書体" panose="02020609000000000000" pitchFamily="17" charset="-128"/>
                <a:ea typeface="HG教科書体" panose="02020609000000000000" pitchFamily="17" charset="-128"/>
                <a:cs typeface="Teko SemiBold" panose="02000000000000000000" pitchFamily="2" charset="0"/>
              </a:rPr>
              <a:t>    </a:t>
            </a:r>
            <a:r>
              <a:rPr lang="ja-JP" altLang="en-US" sz="2400" b="1" i="0" u="none" strike="noStrike" baseline="0" dirty="0">
                <a:solidFill>
                  <a:srgbClr val="000000"/>
                </a:solidFill>
                <a:latin typeface="HG教科書体" panose="02020609000000000000" pitchFamily="17" charset="-128"/>
                <a:ea typeface="HG教科書体" panose="02020609000000000000" pitchFamily="17" charset="-128"/>
                <a:cs typeface="Teko SemiBold" panose="02000000000000000000" pitchFamily="2" charset="0"/>
              </a:rPr>
              <a:t>目指して日々暮されていますか。</a:t>
            </a:r>
          </a:p>
          <a:p>
            <a:pPr marL="0" indent="0" algn="just">
              <a:buNone/>
            </a:pPr>
            <a:endParaRPr lang="en-US" altLang="ja-JP" sz="2400" b="1" dirty="0">
              <a:solidFill>
                <a:srgbClr val="000000"/>
              </a:solidFill>
              <a:latin typeface="HG教科書体" panose="02020609000000000000" pitchFamily="17" charset="-128"/>
              <a:ea typeface="HG教科書体" panose="02020609000000000000" pitchFamily="17" charset="-128"/>
              <a:cs typeface="Teko SemiBold" panose="02000000000000000000" pitchFamily="2" charset="0"/>
            </a:endParaRPr>
          </a:p>
          <a:p>
            <a:pPr marL="0" indent="0" algn="just">
              <a:buNone/>
            </a:pPr>
            <a:r>
              <a:rPr lang="en-US" altLang="ja-JP" sz="2400" b="1" i="0" u="none" strike="noStrike" baseline="0" dirty="0">
                <a:solidFill>
                  <a:srgbClr val="000000"/>
                </a:solidFill>
                <a:latin typeface="HG教科書体" panose="02020609000000000000" pitchFamily="17" charset="-128"/>
                <a:ea typeface="HG教科書体" panose="02020609000000000000" pitchFamily="17" charset="-128"/>
                <a:cs typeface="Teko SemiBold" panose="02000000000000000000" pitchFamily="2" charset="0"/>
              </a:rPr>
              <a:t>    </a:t>
            </a:r>
            <a:r>
              <a:rPr lang="ja-JP" altLang="en-US" sz="2400" b="1" i="0" u="none" strike="noStrike" baseline="0" dirty="0">
                <a:solidFill>
                  <a:srgbClr val="000000"/>
                </a:solidFill>
                <a:latin typeface="HG教科書体" panose="02020609000000000000" pitchFamily="17" charset="-128"/>
                <a:ea typeface="HG教科書体" panose="02020609000000000000" pitchFamily="17" charset="-128"/>
                <a:cs typeface="Teko SemiBold" panose="02000000000000000000" pitchFamily="2" charset="0"/>
              </a:rPr>
              <a:t>時代が違うのでしょうが　私は、教科書の記述や</a:t>
            </a:r>
            <a:endParaRPr lang="en-US" altLang="ja-JP" sz="2400" b="1" i="0" u="none" strike="noStrike" baseline="0" dirty="0">
              <a:solidFill>
                <a:srgbClr val="000000"/>
              </a:solidFill>
              <a:latin typeface="HG教科書体" panose="02020609000000000000" pitchFamily="17" charset="-128"/>
              <a:ea typeface="HG教科書体" panose="02020609000000000000" pitchFamily="17" charset="-128"/>
              <a:cs typeface="Teko SemiBold" panose="02000000000000000000" pitchFamily="2" charset="0"/>
            </a:endParaRPr>
          </a:p>
          <a:p>
            <a:pPr marL="0" indent="0" algn="just">
              <a:buNone/>
            </a:pPr>
            <a:r>
              <a:rPr lang="en-US" altLang="ja-JP" sz="2400" b="1" dirty="0">
                <a:solidFill>
                  <a:srgbClr val="000000"/>
                </a:solidFill>
                <a:latin typeface="HG教科書体" panose="02020609000000000000" pitchFamily="17" charset="-128"/>
                <a:ea typeface="HG教科書体" panose="02020609000000000000" pitchFamily="17" charset="-128"/>
                <a:cs typeface="Teko SemiBold" panose="02000000000000000000" pitchFamily="2" charset="0"/>
              </a:rPr>
              <a:t>    </a:t>
            </a:r>
            <a:r>
              <a:rPr lang="ja-JP" altLang="en-US" sz="2400" b="1" i="0" u="none" strike="noStrike" baseline="0" dirty="0">
                <a:solidFill>
                  <a:srgbClr val="000000"/>
                </a:solidFill>
                <a:latin typeface="HG教科書体" panose="02020609000000000000" pitchFamily="17" charset="-128"/>
                <a:ea typeface="HG教科書体" panose="02020609000000000000" pitchFamily="17" charset="-128"/>
                <a:cs typeface="Teko SemiBold" panose="02000000000000000000" pitchFamily="2" charset="0"/>
              </a:rPr>
              <a:t>指導書に　とらわれず、正負の数の加減を　生徒の感覚を</a:t>
            </a:r>
            <a:endParaRPr lang="en-US" altLang="ja-JP" sz="2400" b="1" i="0" u="none" strike="noStrike" baseline="0" dirty="0">
              <a:solidFill>
                <a:srgbClr val="000000"/>
              </a:solidFill>
              <a:latin typeface="HG教科書体" panose="02020609000000000000" pitchFamily="17" charset="-128"/>
              <a:ea typeface="HG教科書体" panose="02020609000000000000" pitchFamily="17" charset="-128"/>
              <a:cs typeface="Teko SemiBold" panose="02000000000000000000" pitchFamily="2" charset="0"/>
            </a:endParaRPr>
          </a:p>
          <a:p>
            <a:pPr marL="0" indent="0" algn="just">
              <a:buNone/>
            </a:pPr>
            <a:r>
              <a:rPr lang="en-US" altLang="ja-JP" sz="2400" b="1" dirty="0">
                <a:solidFill>
                  <a:srgbClr val="000000"/>
                </a:solidFill>
                <a:latin typeface="HG教科書体" panose="02020609000000000000" pitchFamily="17" charset="-128"/>
                <a:ea typeface="HG教科書体" panose="02020609000000000000" pitchFamily="17" charset="-128"/>
                <a:cs typeface="Teko SemiBold" panose="02000000000000000000" pitchFamily="2" charset="0"/>
              </a:rPr>
              <a:t>    </a:t>
            </a:r>
            <a:r>
              <a:rPr lang="ja-JP" altLang="en-US" sz="2400" b="1" i="0" u="none" strike="noStrike" baseline="0" dirty="0">
                <a:solidFill>
                  <a:srgbClr val="000000"/>
                </a:solidFill>
                <a:latin typeface="HG教科書体" panose="02020609000000000000" pitchFamily="17" charset="-128"/>
                <a:ea typeface="HG教科書体" panose="02020609000000000000" pitchFamily="17" charset="-128"/>
                <a:cs typeface="Teko SemiBold" panose="02000000000000000000" pitchFamily="2" charset="0"/>
              </a:rPr>
              <a:t>取り入れた後は　自分の方法で</a:t>
            </a:r>
            <a:r>
              <a:rPr lang="en-US" altLang="ja-JP" sz="2400" b="1" i="0" u="none" strike="noStrike" baseline="0" dirty="0">
                <a:solidFill>
                  <a:srgbClr val="000000"/>
                </a:solidFill>
                <a:latin typeface="HG教科書体" panose="02020609000000000000" pitchFamily="17" charset="-128"/>
                <a:ea typeface="HG教科書体" panose="02020609000000000000" pitchFamily="17" charset="-128"/>
                <a:cs typeface="Teko SemiBold" panose="02000000000000000000" pitchFamily="2" charset="0"/>
              </a:rPr>
              <a:t>30</a:t>
            </a:r>
            <a:r>
              <a:rPr lang="ja-JP" altLang="en-US" sz="2400" b="1" i="0" u="none" strike="noStrike" baseline="0" dirty="0">
                <a:solidFill>
                  <a:srgbClr val="000000"/>
                </a:solidFill>
                <a:latin typeface="HG教科書体" panose="02020609000000000000" pitchFamily="17" charset="-128"/>
                <a:ea typeface="HG教科書体" panose="02020609000000000000" pitchFamily="17" charset="-128"/>
                <a:cs typeface="Teko SemiBold" panose="02000000000000000000" pitchFamily="2" charset="0"/>
              </a:rPr>
              <a:t>年間 やってきました。</a:t>
            </a:r>
            <a:endParaRPr kumimoji="1" lang="ja-JP" altLang="en-US" sz="2400" b="1" dirty="0">
              <a:latin typeface="HG教科書体" panose="02020609000000000000" pitchFamily="17" charset="-128"/>
              <a:ea typeface="HG教科書体" panose="02020609000000000000" pitchFamily="17" charset="-128"/>
              <a:cs typeface="Teko SemiBold" panose="02000000000000000000" pitchFamily="2" charset="0"/>
            </a:endParaRPr>
          </a:p>
        </p:txBody>
      </p:sp>
    </p:spTree>
    <p:extLst>
      <p:ext uri="{BB962C8B-B14F-4D97-AF65-F5344CB8AC3E}">
        <p14:creationId xmlns:p14="http://schemas.microsoft.com/office/powerpoint/2010/main" val="12649132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0"/>
            <a:ext cx="4572000" cy="307777"/>
          </a:xfrm>
          <a:prstGeom prst="rect">
            <a:avLst/>
          </a:prstGeom>
          <a:noFill/>
        </p:spPr>
        <p:txBody>
          <a:bodyPr wrap="square" rtlCol="0">
            <a:spAutoFit/>
          </a:bodyPr>
          <a:lstStyle/>
          <a:p>
            <a:r>
              <a:rPr lang="ja-JP" altLang="en-US" sz="1400" b="1" dirty="0">
                <a:solidFill>
                  <a:schemeClr val="tx1">
                    <a:lumMod val="50000"/>
                    <a:lumOff val="50000"/>
                  </a:schemeClr>
                </a:solidFill>
                <a:ea typeface="ＤＦ平成明朝体W7" panose="02010609000101010101" pitchFamily="1" charset="-128"/>
              </a:rPr>
              <a:t>中学校　　数と式分科会　レポート</a:t>
            </a:r>
            <a:endParaRPr kumimoji="1" lang="ja-JP" altLang="en-US" dirty="0"/>
          </a:p>
        </p:txBody>
      </p:sp>
      <p:sp>
        <p:nvSpPr>
          <p:cNvPr id="3" name="テキスト ボックス 2"/>
          <p:cNvSpPr txBox="1"/>
          <p:nvPr/>
        </p:nvSpPr>
        <p:spPr>
          <a:xfrm>
            <a:off x="169572" y="404664"/>
            <a:ext cx="8974427" cy="646331"/>
          </a:xfrm>
          <a:prstGeom prst="rect">
            <a:avLst/>
          </a:prstGeom>
          <a:noFill/>
        </p:spPr>
        <p:txBody>
          <a:bodyPr wrap="square" rtlCol="0">
            <a:spAutoFit/>
          </a:bodyPr>
          <a:lstStyle/>
          <a:p>
            <a:r>
              <a:rPr kumimoji="1" lang="ja-JP" altLang="en-US" sz="3600" b="1" dirty="0">
                <a:solidFill>
                  <a:schemeClr val="accent1">
                    <a:lumMod val="75000"/>
                  </a:schemeClr>
                </a:solidFill>
                <a:latin typeface="メイリオ" panose="020B0604030504040204" pitchFamily="50" charset="-128"/>
                <a:ea typeface="メイリオ" panose="020B0604030504040204" pitchFamily="50" charset="-128"/>
              </a:rPr>
              <a:t>数学的に　ていねいには</a:t>
            </a:r>
            <a:r>
              <a:rPr kumimoji="1" lang="ja-JP" altLang="en-US" sz="3600" dirty="0">
                <a:solidFill>
                  <a:schemeClr val="accent1">
                    <a:lumMod val="75000"/>
                  </a:schemeClr>
                </a:solidFill>
                <a:latin typeface="メイリオ" panose="020B0604030504040204" pitchFamily="50" charset="-128"/>
                <a:ea typeface="メイリオ" panose="020B0604030504040204" pitchFamily="50" charset="-128"/>
              </a:rPr>
              <a:t>、</a:t>
            </a:r>
            <a:r>
              <a:rPr kumimoji="1" lang="ja-JP" altLang="en-US" sz="2000" dirty="0">
                <a:solidFill>
                  <a:schemeClr val="accent1">
                    <a:lumMod val="50000"/>
                  </a:schemeClr>
                </a:solidFill>
                <a:latin typeface="メイリオ" panose="020B0604030504040204" pitchFamily="50" charset="-128"/>
                <a:ea typeface="メイリオ" panose="020B0604030504040204" pitchFamily="50" charset="-128"/>
              </a:rPr>
              <a:t>（配布資料を参照）</a:t>
            </a:r>
          </a:p>
        </p:txBody>
      </p:sp>
      <p:sp>
        <p:nvSpPr>
          <p:cNvPr id="4" name="テキスト ボックス 3"/>
          <p:cNvSpPr txBox="1"/>
          <p:nvPr/>
        </p:nvSpPr>
        <p:spPr>
          <a:xfrm>
            <a:off x="467543" y="1124744"/>
            <a:ext cx="8676455" cy="5478423"/>
          </a:xfrm>
          <a:prstGeom prst="rect">
            <a:avLst/>
          </a:prstGeom>
          <a:noFill/>
        </p:spPr>
        <p:txBody>
          <a:bodyPr wrap="square" rtlCol="0">
            <a:spAutoFit/>
          </a:bodyPr>
          <a:lstStyle/>
          <a:p>
            <a:r>
              <a:rPr lang="ja-JP" altLang="en-US" sz="2800" b="1" dirty="0">
                <a:solidFill>
                  <a:srgbClr val="002060"/>
                </a:solidFill>
                <a:latin typeface="メイリオ" panose="020B0604030504040204" pitchFamily="50" charset="-128"/>
                <a:ea typeface="メイリオ" panose="020B0604030504040204" pitchFamily="50" charset="-128"/>
              </a:rPr>
              <a:t>　－５－（－６）＋（－９）＋２</a:t>
            </a:r>
          </a:p>
          <a:p>
            <a:r>
              <a:rPr kumimoji="1" lang="ja-JP" altLang="en-US" dirty="0">
                <a:latin typeface="メイリオ" panose="020B0604030504040204" pitchFamily="50" charset="-128"/>
                <a:ea typeface="メイリオ" panose="020B0604030504040204" pitchFamily="50" charset="-128"/>
              </a:rPr>
              <a:t>　　　　　　　　　　　　　　　　　　　　　</a:t>
            </a:r>
            <a:r>
              <a:rPr kumimoji="1" lang="ja-JP" altLang="en-US" dirty="0">
                <a:solidFill>
                  <a:srgbClr val="0070C0"/>
                </a:solidFill>
                <a:latin typeface="メイリオ" panose="020B0604030504040204" pitchFamily="50" charset="-128"/>
                <a:ea typeface="メイリオ" panose="020B0604030504040204" pitchFamily="50" charset="-128"/>
              </a:rPr>
              <a:t>↓①　（　　）をはずす</a:t>
            </a:r>
            <a:endParaRPr lang="en-US" altLang="ja-JP" dirty="0">
              <a:solidFill>
                <a:srgbClr val="0070C0"/>
              </a:solidFill>
              <a:latin typeface="メイリオ" panose="020B0604030504040204" pitchFamily="50" charset="-128"/>
              <a:ea typeface="メイリオ" panose="020B0604030504040204" pitchFamily="50" charset="-128"/>
            </a:endParaRPr>
          </a:p>
          <a:p>
            <a:r>
              <a:rPr kumimoji="1" lang="ja-JP" altLang="en-US" sz="2800" dirty="0">
                <a:solidFill>
                  <a:srgbClr val="002060"/>
                </a:solidFill>
                <a:latin typeface="メイリオ" panose="020B0604030504040204" pitchFamily="50" charset="-128"/>
                <a:ea typeface="メイリオ" panose="020B0604030504040204" pitchFamily="50" charset="-128"/>
              </a:rPr>
              <a:t>＝－５＋６－９＋２</a:t>
            </a:r>
            <a:endParaRPr kumimoji="1" lang="en-US" altLang="ja-JP" sz="2800" dirty="0">
              <a:solidFill>
                <a:srgbClr val="002060"/>
              </a:solidFill>
              <a:latin typeface="メイリオ" panose="020B0604030504040204" pitchFamily="50" charset="-128"/>
              <a:ea typeface="メイリオ" panose="020B0604030504040204" pitchFamily="50" charset="-128"/>
            </a:endParaRPr>
          </a:p>
          <a:p>
            <a:r>
              <a:rPr kumimoji="1" lang="ja-JP" altLang="en-US" dirty="0">
                <a:solidFill>
                  <a:srgbClr val="002060"/>
                </a:solidFill>
                <a:latin typeface="メイリオ" panose="020B0604030504040204" pitchFamily="50" charset="-128"/>
                <a:ea typeface="メイリオ" panose="020B0604030504040204" pitchFamily="50" charset="-128"/>
              </a:rPr>
              <a:t>　　　　　　　　　　　　　　　　　　　　　　</a:t>
            </a:r>
            <a:r>
              <a:rPr kumimoji="1" lang="ja-JP" altLang="en-US" sz="1600" dirty="0">
                <a:solidFill>
                  <a:srgbClr val="FF0000"/>
                </a:solidFill>
                <a:latin typeface="メイリオ" panose="020B0604030504040204" pitchFamily="50" charset="-128"/>
                <a:ea typeface="メイリオ" panose="020B0604030504040204" pitchFamily="50" charset="-128"/>
              </a:rPr>
              <a:t>↓（ア）　代数和に変換</a:t>
            </a:r>
            <a:endParaRPr kumimoji="1" lang="en-US" altLang="ja-JP" dirty="0">
              <a:solidFill>
                <a:srgbClr val="FF0000"/>
              </a:solidFill>
              <a:latin typeface="メイリオ" panose="020B0604030504040204" pitchFamily="50" charset="-128"/>
              <a:ea typeface="メイリオ" panose="020B0604030504040204" pitchFamily="50" charset="-128"/>
            </a:endParaRPr>
          </a:p>
          <a:p>
            <a:r>
              <a:rPr kumimoji="1" lang="ja-JP" altLang="en-US" sz="2400" dirty="0">
                <a:solidFill>
                  <a:srgbClr val="0070C0"/>
                </a:solidFill>
                <a:latin typeface="メイリオ" panose="020B0604030504040204" pitchFamily="50" charset="-128"/>
                <a:ea typeface="メイリオ" panose="020B0604030504040204" pitchFamily="50" charset="-128"/>
              </a:rPr>
              <a:t>　</a:t>
            </a:r>
            <a:r>
              <a:rPr kumimoji="1" lang="ja-JP" altLang="en-US" sz="2000" dirty="0">
                <a:solidFill>
                  <a:srgbClr val="0070C0"/>
                </a:solidFill>
                <a:latin typeface="メイリオ" panose="020B0604030504040204" pitchFamily="50" charset="-128"/>
                <a:ea typeface="メイリオ" panose="020B0604030504040204" pitchFamily="50" charset="-128"/>
              </a:rPr>
              <a:t>＝（</a:t>
            </a:r>
            <a:r>
              <a:rPr kumimoji="1" lang="ja-JP" altLang="en-US" sz="2000" dirty="0">
                <a:solidFill>
                  <a:srgbClr val="FF0000"/>
                </a:solidFill>
                <a:latin typeface="メイリオ" panose="020B0604030504040204" pitchFamily="50" charset="-128"/>
                <a:ea typeface="メイリオ" panose="020B0604030504040204" pitchFamily="50" charset="-128"/>
              </a:rPr>
              <a:t>－５</a:t>
            </a:r>
            <a:r>
              <a:rPr kumimoji="1" lang="ja-JP" altLang="en-US" sz="2000" dirty="0">
                <a:solidFill>
                  <a:srgbClr val="0070C0"/>
                </a:solidFill>
                <a:latin typeface="メイリオ" panose="020B0604030504040204" pitchFamily="50" charset="-128"/>
                <a:ea typeface="メイリオ" panose="020B0604030504040204" pitchFamily="50" charset="-128"/>
              </a:rPr>
              <a:t>）＋（＋６）＋（</a:t>
            </a:r>
            <a:r>
              <a:rPr kumimoji="1" lang="ja-JP" altLang="en-US" sz="2000" dirty="0">
                <a:solidFill>
                  <a:srgbClr val="FF0000"/>
                </a:solidFill>
                <a:latin typeface="メイリオ" panose="020B0604030504040204" pitchFamily="50" charset="-128"/>
                <a:ea typeface="メイリオ" panose="020B0604030504040204" pitchFamily="50" charset="-128"/>
              </a:rPr>
              <a:t>－９</a:t>
            </a:r>
            <a:r>
              <a:rPr kumimoji="1" lang="ja-JP" altLang="en-US" sz="2000" dirty="0">
                <a:solidFill>
                  <a:srgbClr val="0070C0"/>
                </a:solidFill>
                <a:latin typeface="メイリオ" panose="020B0604030504040204" pitchFamily="50" charset="-128"/>
                <a:ea typeface="メイリオ" panose="020B0604030504040204" pitchFamily="50" charset="-128"/>
              </a:rPr>
              <a:t>）＋（＋２）</a:t>
            </a:r>
            <a:r>
              <a:rPr kumimoji="1" lang="ja-JP" altLang="en-US" dirty="0">
                <a:solidFill>
                  <a:srgbClr val="002060"/>
                </a:solidFill>
                <a:latin typeface="メイリオ" panose="020B0604030504040204" pitchFamily="50" charset="-128"/>
                <a:ea typeface="メイリオ" panose="020B0604030504040204" pitchFamily="50" charset="-128"/>
              </a:rPr>
              <a:t>　</a:t>
            </a:r>
            <a:endParaRPr kumimoji="1" lang="en-US" altLang="ja-JP" dirty="0">
              <a:solidFill>
                <a:srgbClr val="002060"/>
              </a:solidFill>
              <a:latin typeface="メイリオ" panose="020B0604030504040204" pitchFamily="50" charset="-128"/>
              <a:ea typeface="メイリオ" panose="020B0604030504040204" pitchFamily="50" charset="-128"/>
            </a:endParaRPr>
          </a:p>
          <a:p>
            <a:r>
              <a:rPr kumimoji="1" lang="ja-JP" altLang="en-US" dirty="0">
                <a:solidFill>
                  <a:srgbClr val="002060"/>
                </a:solidFill>
                <a:latin typeface="メイリオ" panose="020B0604030504040204" pitchFamily="50" charset="-128"/>
                <a:ea typeface="メイリオ" panose="020B0604030504040204" pitchFamily="50" charset="-128"/>
              </a:rPr>
              <a:t>　　　　　　　　　　　　　　　　　　　　　　</a:t>
            </a:r>
            <a:r>
              <a:rPr kumimoji="1" lang="ja-JP" altLang="en-US" sz="1600" dirty="0">
                <a:solidFill>
                  <a:srgbClr val="FF0000"/>
                </a:solidFill>
                <a:latin typeface="メイリオ" panose="020B0604030504040204" pitchFamily="50" charset="-128"/>
                <a:ea typeface="メイリオ" panose="020B0604030504040204" pitchFamily="50" charset="-128"/>
              </a:rPr>
              <a:t>↓（イ）　交換法則で並べ替え</a:t>
            </a:r>
            <a:endParaRPr kumimoji="1" lang="en-US" altLang="ja-JP" dirty="0">
              <a:solidFill>
                <a:srgbClr val="FF0000"/>
              </a:solidFill>
              <a:latin typeface="メイリオ" panose="020B0604030504040204" pitchFamily="50" charset="-128"/>
              <a:ea typeface="メイリオ" panose="020B0604030504040204" pitchFamily="50" charset="-128"/>
            </a:endParaRPr>
          </a:p>
          <a:p>
            <a:r>
              <a:rPr kumimoji="1" lang="ja-JP" altLang="en-US" sz="2400" dirty="0">
                <a:solidFill>
                  <a:srgbClr val="0070C0"/>
                </a:solidFill>
                <a:latin typeface="メイリオ" panose="020B0604030504040204" pitchFamily="50" charset="-128"/>
                <a:ea typeface="メイリオ" panose="020B0604030504040204" pitchFamily="50" charset="-128"/>
              </a:rPr>
              <a:t>　</a:t>
            </a:r>
            <a:r>
              <a:rPr kumimoji="1" lang="ja-JP" altLang="en-US" sz="2000" dirty="0">
                <a:solidFill>
                  <a:srgbClr val="0070C0"/>
                </a:solidFill>
                <a:latin typeface="メイリオ" panose="020B0604030504040204" pitchFamily="50" charset="-128"/>
                <a:ea typeface="メイリオ" panose="020B0604030504040204" pitchFamily="50" charset="-128"/>
              </a:rPr>
              <a:t>＝（＋６）＋（＋２）＋（</a:t>
            </a:r>
            <a:r>
              <a:rPr kumimoji="1" lang="ja-JP" altLang="en-US" sz="2000" dirty="0">
                <a:solidFill>
                  <a:srgbClr val="FF0000"/>
                </a:solidFill>
                <a:latin typeface="メイリオ" panose="020B0604030504040204" pitchFamily="50" charset="-128"/>
                <a:ea typeface="メイリオ" panose="020B0604030504040204" pitchFamily="50" charset="-128"/>
              </a:rPr>
              <a:t>－５</a:t>
            </a:r>
            <a:r>
              <a:rPr kumimoji="1" lang="ja-JP" altLang="en-US" sz="2000" dirty="0">
                <a:solidFill>
                  <a:srgbClr val="0070C0"/>
                </a:solidFill>
                <a:latin typeface="メイリオ" panose="020B0604030504040204" pitchFamily="50" charset="-128"/>
                <a:ea typeface="メイリオ" panose="020B0604030504040204" pitchFamily="50" charset="-128"/>
              </a:rPr>
              <a:t>）＋（</a:t>
            </a:r>
            <a:r>
              <a:rPr kumimoji="1" lang="ja-JP" altLang="en-US" sz="2000" dirty="0">
                <a:solidFill>
                  <a:srgbClr val="FF0000"/>
                </a:solidFill>
                <a:latin typeface="メイリオ" panose="020B0604030504040204" pitchFamily="50" charset="-128"/>
                <a:ea typeface="メイリオ" panose="020B0604030504040204" pitchFamily="50" charset="-128"/>
              </a:rPr>
              <a:t>－９</a:t>
            </a:r>
            <a:r>
              <a:rPr kumimoji="1" lang="ja-JP" altLang="en-US" sz="2000" dirty="0">
                <a:solidFill>
                  <a:srgbClr val="0070C0"/>
                </a:solidFill>
                <a:latin typeface="メイリオ" panose="020B0604030504040204" pitchFamily="50" charset="-128"/>
                <a:ea typeface="メイリオ" panose="020B0604030504040204" pitchFamily="50" charset="-128"/>
              </a:rPr>
              <a:t>）</a:t>
            </a:r>
            <a:endParaRPr kumimoji="1" lang="en-US" altLang="ja-JP" sz="2400" dirty="0">
              <a:solidFill>
                <a:srgbClr val="0070C0"/>
              </a:solidFill>
              <a:latin typeface="メイリオ" panose="020B0604030504040204" pitchFamily="50" charset="-128"/>
              <a:ea typeface="メイリオ" panose="020B0604030504040204" pitchFamily="50" charset="-128"/>
            </a:endParaRPr>
          </a:p>
          <a:p>
            <a:r>
              <a:rPr kumimoji="1" lang="ja-JP" altLang="en-US" dirty="0">
                <a:solidFill>
                  <a:srgbClr val="002060"/>
                </a:solidFill>
                <a:latin typeface="メイリオ" panose="020B0604030504040204" pitchFamily="50" charset="-128"/>
                <a:ea typeface="メイリオ" panose="020B0604030504040204" pitchFamily="50" charset="-128"/>
              </a:rPr>
              <a:t>　　　　　　　　　　　　　　　　　　　　　　</a:t>
            </a:r>
            <a:r>
              <a:rPr kumimoji="1" lang="ja-JP" altLang="en-US" sz="1600" dirty="0">
                <a:solidFill>
                  <a:srgbClr val="FF0000"/>
                </a:solidFill>
                <a:latin typeface="メイリオ" panose="020B0604030504040204" pitchFamily="50" charset="-128"/>
                <a:ea typeface="メイリオ" panose="020B0604030504040204" pitchFamily="50" charset="-128"/>
              </a:rPr>
              <a:t>↓（ウ）　正負それぞれ合計</a:t>
            </a:r>
            <a:endParaRPr kumimoji="1" lang="en-US" altLang="ja-JP" dirty="0">
              <a:solidFill>
                <a:srgbClr val="FF0000"/>
              </a:solidFill>
              <a:latin typeface="メイリオ" panose="020B0604030504040204" pitchFamily="50" charset="-128"/>
              <a:ea typeface="メイリオ" panose="020B0604030504040204" pitchFamily="50" charset="-128"/>
            </a:endParaRPr>
          </a:p>
          <a:p>
            <a:r>
              <a:rPr kumimoji="1" lang="ja-JP" altLang="en-US" sz="2800" dirty="0">
                <a:solidFill>
                  <a:srgbClr val="002060"/>
                </a:solidFill>
                <a:latin typeface="メイリオ" panose="020B0604030504040204" pitchFamily="50" charset="-128"/>
                <a:ea typeface="メイリオ" panose="020B0604030504040204" pitchFamily="50" charset="-128"/>
              </a:rPr>
              <a:t>＝（６＋２）－（</a:t>
            </a:r>
            <a:r>
              <a:rPr kumimoji="1" lang="ja-JP" altLang="en-US" sz="2800" dirty="0">
                <a:solidFill>
                  <a:srgbClr val="FF0000"/>
                </a:solidFill>
                <a:latin typeface="メイリオ" panose="020B0604030504040204" pitchFamily="50" charset="-128"/>
                <a:ea typeface="メイリオ" panose="020B0604030504040204" pitchFamily="50" charset="-128"/>
              </a:rPr>
              <a:t>５</a:t>
            </a:r>
            <a:r>
              <a:rPr kumimoji="1" lang="ja-JP" altLang="en-US" sz="2800" dirty="0">
                <a:solidFill>
                  <a:srgbClr val="002060"/>
                </a:solidFill>
                <a:latin typeface="メイリオ" panose="020B0604030504040204" pitchFamily="50" charset="-128"/>
                <a:ea typeface="メイリオ" panose="020B0604030504040204" pitchFamily="50" charset="-128"/>
              </a:rPr>
              <a:t>＋</a:t>
            </a:r>
            <a:r>
              <a:rPr kumimoji="1" lang="ja-JP" altLang="en-US" sz="2800" dirty="0">
                <a:solidFill>
                  <a:srgbClr val="FF0000"/>
                </a:solidFill>
                <a:latin typeface="メイリオ" panose="020B0604030504040204" pitchFamily="50" charset="-128"/>
                <a:ea typeface="メイリオ" panose="020B0604030504040204" pitchFamily="50" charset="-128"/>
              </a:rPr>
              <a:t>９</a:t>
            </a:r>
            <a:r>
              <a:rPr kumimoji="1" lang="ja-JP" altLang="en-US" sz="2800" dirty="0">
                <a:solidFill>
                  <a:srgbClr val="002060"/>
                </a:solidFill>
                <a:latin typeface="メイリオ" panose="020B0604030504040204" pitchFamily="50" charset="-128"/>
                <a:ea typeface="メイリオ" panose="020B0604030504040204" pitchFamily="50" charset="-128"/>
              </a:rPr>
              <a:t>）</a:t>
            </a:r>
            <a:endParaRPr kumimoji="1" lang="en-US" altLang="ja-JP" sz="2800" dirty="0">
              <a:solidFill>
                <a:srgbClr val="002060"/>
              </a:solidFill>
              <a:latin typeface="メイリオ" panose="020B0604030504040204" pitchFamily="50" charset="-128"/>
              <a:ea typeface="メイリオ" panose="020B0604030504040204" pitchFamily="50" charset="-128"/>
            </a:endParaRPr>
          </a:p>
          <a:p>
            <a:r>
              <a:rPr kumimoji="1" lang="ja-JP" altLang="en-US" dirty="0">
                <a:solidFill>
                  <a:srgbClr val="002060"/>
                </a:solidFill>
                <a:latin typeface="メイリオ" panose="020B0604030504040204" pitchFamily="50" charset="-128"/>
                <a:ea typeface="メイリオ" panose="020B0604030504040204" pitchFamily="50" charset="-128"/>
              </a:rPr>
              <a:t>　　　　　　　　　　　　　　　　　　　　　</a:t>
            </a:r>
            <a:r>
              <a:rPr kumimoji="1" lang="ja-JP" altLang="en-US" dirty="0">
                <a:solidFill>
                  <a:srgbClr val="0070C0"/>
                </a:solidFill>
                <a:latin typeface="メイリオ" panose="020B0604030504040204" pitchFamily="50" charset="-128"/>
                <a:ea typeface="メイリオ" panose="020B0604030504040204" pitchFamily="50" charset="-128"/>
              </a:rPr>
              <a:t>↓③　合計どうし引き算</a:t>
            </a:r>
            <a:endParaRPr kumimoji="1" lang="en-US" altLang="ja-JP" dirty="0">
              <a:solidFill>
                <a:srgbClr val="0070C0"/>
              </a:solidFill>
              <a:latin typeface="メイリオ" panose="020B0604030504040204" pitchFamily="50" charset="-128"/>
              <a:ea typeface="メイリオ" panose="020B0604030504040204" pitchFamily="50" charset="-128"/>
            </a:endParaRPr>
          </a:p>
          <a:p>
            <a:r>
              <a:rPr kumimoji="1" lang="ja-JP" altLang="en-US" sz="2800" dirty="0">
                <a:solidFill>
                  <a:srgbClr val="002060"/>
                </a:solidFill>
                <a:latin typeface="メイリオ" panose="020B0604030504040204" pitchFamily="50" charset="-128"/>
                <a:ea typeface="メイリオ" panose="020B0604030504040204" pitchFamily="50" charset="-128"/>
              </a:rPr>
              <a:t>＝　８　－　１４　＝　－６</a:t>
            </a:r>
            <a:r>
              <a:rPr kumimoji="1" lang="ja-JP" altLang="en-US" dirty="0">
                <a:solidFill>
                  <a:srgbClr val="002060"/>
                </a:solidFill>
                <a:latin typeface="メイリオ" panose="020B0604030504040204" pitchFamily="50" charset="-128"/>
                <a:ea typeface="メイリオ" panose="020B0604030504040204" pitchFamily="50" charset="-128"/>
              </a:rPr>
              <a:t>　　</a:t>
            </a:r>
            <a:endParaRPr kumimoji="1" lang="en-US" altLang="ja-JP" dirty="0">
              <a:solidFill>
                <a:srgbClr val="002060"/>
              </a:solidFill>
              <a:latin typeface="メイリオ" panose="020B0604030504040204" pitchFamily="50" charset="-128"/>
              <a:ea typeface="メイリオ" panose="020B0604030504040204" pitchFamily="50" charset="-128"/>
            </a:endParaRPr>
          </a:p>
          <a:p>
            <a:endParaRPr kumimoji="1" lang="en-US" altLang="ja-JP" dirty="0">
              <a:solidFill>
                <a:srgbClr val="002060"/>
              </a:solidFill>
              <a:latin typeface="メイリオ" panose="020B0604030504040204" pitchFamily="50" charset="-128"/>
              <a:ea typeface="メイリオ" panose="020B0604030504040204" pitchFamily="50" charset="-128"/>
            </a:endParaRPr>
          </a:p>
          <a:p>
            <a:r>
              <a:rPr kumimoji="1" lang="ja-JP" altLang="en-US" sz="2000" dirty="0">
                <a:solidFill>
                  <a:schemeClr val="tx1">
                    <a:lumMod val="65000"/>
                    <a:lumOff val="35000"/>
                  </a:schemeClr>
                </a:solidFill>
                <a:latin typeface="メイリオ" panose="020B0604030504040204" pitchFamily="50" charset="-128"/>
                <a:ea typeface="メイリオ" panose="020B0604030504040204" pitchFamily="50" charset="-128"/>
              </a:rPr>
              <a:t>と　すべしですが　中学生に分かり易いように、</a:t>
            </a:r>
            <a:r>
              <a:rPr kumimoji="1" lang="ja-JP" altLang="en-US" sz="2000" dirty="0">
                <a:solidFill>
                  <a:srgbClr val="0070C0"/>
                </a:solidFill>
                <a:latin typeface="メイリオ" panose="020B0604030504040204" pitchFamily="50" charset="-128"/>
                <a:ea typeface="メイリオ" panose="020B0604030504040204" pitchFamily="50" charset="-128"/>
              </a:rPr>
              <a:t>数式の２行</a:t>
            </a:r>
            <a:r>
              <a:rPr kumimoji="1" lang="ja-JP" altLang="en-US" sz="2000" dirty="0">
                <a:solidFill>
                  <a:schemeClr val="tx1">
                    <a:lumMod val="65000"/>
                    <a:lumOff val="35000"/>
                  </a:schemeClr>
                </a:solidFill>
                <a:latin typeface="メイリオ" panose="020B0604030504040204" pitchFamily="50" charset="-128"/>
                <a:ea typeface="メイリオ" panose="020B0604030504040204" pitchFamily="50" charset="-128"/>
              </a:rPr>
              <a:t>は省略する。</a:t>
            </a:r>
            <a:endParaRPr kumimoji="1" lang="en-US" altLang="ja-JP" sz="2000" dirty="0">
              <a:solidFill>
                <a:schemeClr val="tx1">
                  <a:lumMod val="65000"/>
                  <a:lumOff val="35000"/>
                </a:schemeClr>
              </a:solidFill>
              <a:latin typeface="メイリオ" panose="020B0604030504040204" pitchFamily="50" charset="-128"/>
              <a:ea typeface="メイリオ" panose="020B0604030504040204" pitchFamily="50" charset="-128"/>
            </a:endParaRPr>
          </a:p>
          <a:p>
            <a:r>
              <a:rPr kumimoji="1" lang="ja-JP" altLang="en-US" sz="2000" dirty="0">
                <a:solidFill>
                  <a:srgbClr val="002060"/>
                </a:solidFill>
                <a:latin typeface="メイリオ" panose="020B0604030504040204" pitchFamily="50" charset="-128"/>
                <a:ea typeface="メイリオ" panose="020B0604030504040204" pitchFamily="50" charset="-128"/>
              </a:rPr>
              <a:t>変形指示の</a:t>
            </a:r>
            <a:r>
              <a:rPr kumimoji="1" lang="ja-JP" altLang="en-US" dirty="0">
                <a:solidFill>
                  <a:srgbClr val="FF0000"/>
                </a:solidFill>
                <a:latin typeface="メイリオ" panose="020B0604030504040204" pitchFamily="50" charset="-128"/>
                <a:ea typeface="メイリオ" panose="020B0604030504040204" pitchFamily="50" charset="-128"/>
              </a:rPr>
              <a:t>（ア）（イ）（ウ）の３行</a:t>
            </a:r>
            <a:r>
              <a:rPr kumimoji="1" lang="ja-JP" altLang="en-US" sz="2000" dirty="0">
                <a:solidFill>
                  <a:srgbClr val="002060"/>
                </a:solidFill>
                <a:latin typeface="メイリオ" panose="020B0604030504040204" pitchFamily="50" charset="-128"/>
                <a:ea typeface="メイリオ" panose="020B0604030504040204" pitchFamily="50" charset="-128"/>
              </a:rPr>
              <a:t>は　算数の「足し算引き算の工夫」を応用して</a:t>
            </a:r>
            <a:endParaRPr kumimoji="1" lang="en-US" altLang="ja-JP" sz="2000" dirty="0">
              <a:solidFill>
                <a:srgbClr val="002060"/>
              </a:solidFill>
              <a:latin typeface="メイリオ" panose="020B0604030504040204" pitchFamily="50" charset="-128"/>
              <a:ea typeface="メイリオ" panose="020B0604030504040204" pitchFamily="50" charset="-128"/>
            </a:endParaRPr>
          </a:p>
          <a:p>
            <a:r>
              <a:rPr lang="ja-JP" altLang="en-US" dirty="0">
                <a:solidFill>
                  <a:srgbClr val="002060"/>
                </a:solidFill>
                <a:latin typeface="メイリオ" panose="020B0604030504040204" pitchFamily="50" charset="-128"/>
                <a:ea typeface="メイリオ" panose="020B0604030504040204" pitchFamily="50" charset="-128"/>
              </a:rPr>
              <a:t>「　</a:t>
            </a:r>
            <a:r>
              <a:rPr lang="ja-JP" altLang="en-US" dirty="0">
                <a:solidFill>
                  <a:srgbClr val="0070C0"/>
                </a:solidFill>
                <a:latin typeface="メイリオ" panose="020B0604030504040204" pitchFamily="50" charset="-128"/>
                <a:ea typeface="メイリオ" panose="020B0604030504040204" pitchFamily="50" charset="-128"/>
              </a:rPr>
              <a:t>↓ </a:t>
            </a:r>
            <a:r>
              <a:rPr lang="ja-JP" altLang="ja-JP" dirty="0">
                <a:solidFill>
                  <a:srgbClr val="0070C0"/>
                </a:solidFill>
                <a:latin typeface="メイリオ" panose="020B0604030504040204" pitchFamily="50" charset="-128"/>
                <a:ea typeface="メイリオ" panose="020B0604030504040204" pitchFamily="50" charset="-128"/>
              </a:rPr>
              <a:t>②</a:t>
            </a:r>
            <a:r>
              <a:rPr lang="ja-JP" altLang="en-US" dirty="0">
                <a:solidFill>
                  <a:srgbClr val="0070C0"/>
                </a:solidFill>
                <a:latin typeface="メイリオ" panose="020B0604030504040204" pitchFamily="50" charset="-128"/>
                <a:ea typeface="メイリオ" panose="020B0604030504040204" pitchFamily="50" charset="-128"/>
              </a:rPr>
              <a:t>　正の項を左に　負の項を右に合計する</a:t>
            </a:r>
            <a:r>
              <a:rPr lang="ja-JP" altLang="en-US" dirty="0">
                <a:solidFill>
                  <a:srgbClr val="002060"/>
                </a:solidFill>
                <a:latin typeface="メイリオ" panose="020B0604030504040204" pitchFamily="50" charset="-128"/>
                <a:ea typeface="メイリオ" panose="020B0604030504040204" pitchFamily="50" charset="-128"/>
              </a:rPr>
              <a:t>　」</a:t>
            </a:r>
            <a:r>
              <a:rPr lang="ja-JP" altLang="en-US" sz="2000" dirty="0">
                <a:solidFill>
                  <a:schemeClr val="tx1">
                    <a:lumMod val="65000"/>
                    <a:lumOff val="35000"/>
                  </a:schemeClr>
                </a:solidFill>
                <a:latin typeface="メイリオ" panose="020B0604030504040204" pitchFamily="50" charset="-128"/>
                <a:ea typeface="メイリオ" panose="020B0604030504040204" pitchFamily="50" charset="-128"/>
              </a:rPr>
              <a:t>と簡略化します。</a:t>
            </a:r>
            <a:r>
              <a:rPr kumimoji="1" lang="ja-JP" altLang="en-US" sz="2400" dirty="0">
                <a:solidFill>
                  <a:srgbClr val="002060"/>
                </a:solidFill>
                <a:latin typeface="メイリオ" panose="020B0604030504040204" pitchFamily="50" charset="-128"/>
                <a:ea typeface="メイリオ" panose="020B0604030504040204" pitchFamily="50" charset="-128"/>
              </a:rPr>
              <a:t>　</a:t>
            </a:r>
            <a:r>
              <a:rPr kumimoji="1" lang="ja-JP" altLang="en-US" dirty="0">
                <a:latin typeface="メイリオ" panose="020B0604030504040204" pitchFamily="50" charset="-128"/>
                <a:ea typeface="メイリオ" panose="020B0604030504040204" pitchFamily="50" charset="-128"/>
              </a:rPr>
              <a:t>　　　　　　　　</a:t>
            </a:r>
          </a:p>
        </p:txBody>
      </p:sp>
    </p:spTree>
    <p:extLst>
      <p:ext uri="{BB962C8B-B14F-4D97-AF65-F5344CB8AC3E}">
        <p14:creationId xmlns:p14="http://schemas.microsoft.com/office/powerpoint/2010/main" val="2652074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82F4A4E-9D64-FB72-015A-5ECA8AE95EE3}"/>
              </a:ext>
            </a:extLst>
          </p:cNvPr>
          <p:cNvSpPr txBox="1"/>
          <p:nvPr/>
        </p:nvSpPr>
        <p:spPr>
          <a:xfrm>
            <a:off x="6690" y="0"/>
            <a:ext cx="4032448" cy="369332"/>
          </a:xfrm>
          <a:prstGeom prst="rect">
            <a:avLst/>
          </a:prstGeom>
          <a:noFill/>
        </p:spPr>
        <p:txBody>
          <a:bodyPr wrap="square" rtlCol="0">
            <a:spAutoFit/>
          </a:bodyPr>
          <a:lstStyle/>
          <a:p>
            <a:r>
              <a:rPr lang="ja-JP" altLang="en-US" sz="1800" b="1">
                <a:solidFill>
                  <a:schemeClr val="tx1">
                    <a:lumMod val="50000"/>
                    <a:lumOff val="50000"/>
                  </a:schemeClr>
                </a:solidFill>
                <a:ea typeface="ＤＦ平成明朝体W7" panose="02010609000101010101" pitchFamily="1" charset="-128"/>
              </a:rPr>
              <a:t>中学校　　数と式分科会　レポート</a:t>
            </a:r>
            <a:endParaRPr kumimoji="1" lang="ja-JP" altLang="en-US" dirty="0"/>
          </a:p>
        </p:txBody>
      </p:sp>
      <p:sp>
        <p:nvSpPr>
          <p:cNvPr id="3" name="テキスト ボックス 2">
            <a:extLst>
              <a:ext uri="{FF2B5EF4-FFF2-40B4-BE49-F238E27FC236}">
                <a16:creationId xmlns:a16="http://schemas.microsoft.com/office/drawing/2014/main" id="{82E02BB7-F693-A138-BBF1-767C0894CE99}"/>
              </a:ext>
            </a:extLst>
          </p:cNvPr>
          <p:cNvSpPr txBox="1"/>
          <p:nvPr/>
        </p:nvSpPr>
        <p:spPr>
          <a:xfrm>
            <a:off x="467544" y="836712"/>
            <a:ext cx="8676456" cy="1569660"/>
          </a:xfrm>
          <a:prstGeom prst="rect">
            <a:avLst/>
          </a:prstGeom>
          <a:noFill/>
        </p:spPr>
        <p:txBody>
          <a:bodyPr wrap="square" rtlCol="0">
            <a:spAutoFit/>
          </a:bodyPr>
          <a:lstStyle/>
          <a:p>
            <a:r>
              <a:rPr kumimoji="1" lang="ja-JP" altLang="en-US" sz="3200" dirty="0">
                <a:solidFill>
                  <a:schemeClr val="accent1">
                    <a:lumMod val="50000"/>
                  </a:schemeClr>
                </a:solidFill>
                <a:latin typeface="メイリオ" panose="020B0604030504040204" pitchFamily="50" charset="-128"/>
                <a:ea typeface="メイリオ" panose="020B0604030504040204" pitchFamily="50" charset="-128"/>
              </a:rPr>
              <a:t>･いろんな加減問題の　より具体例は、</a:t>
            </a:r>
            <a:endParaRPr kumimoji="1" lang="en-US" altLang="ja-JP" sz="3200" dirty="0">
              <a:solidFill>
                <a:schemeClr val="accent1">
                  <a:lumMod val="50000"/>
                </a:schemeClr>
              </a:solidFill>
              <a:latin typeface="メイリオ" panose="020B0604030504040204" pitchFamily="50" charset="-128"/>
              <a:ea typeface="メイリオ" panose="020B0604030504040204" pitchFamily="50" charset="-128"/>
            </a:endParaRPr>
          </a:p>
          <a:p>
            <a:endParaRPr kumimoji="1" lang="en-US" altLang="ja-JP" sz="3200" dirty="0">
              <a:solidFill>
                <a:schemeClr val="accent1">
                  <a:lumMod val="50000"/>
                </a:schemeClr>
              </a:solidFill>
              <a:latin typeface="メイリオ" panose="020B0604030504040204" pitchFamily="50" charset="-128"/>
              <a:ea typeface="メイリオ" panose="020B0604030504040204" pitchFamily="50" charset="-128"/>
            </a:endParaRPr>
          </a:p>
          <a:p>
            <a:r>
              <a:rPr kumimoji="1" lang="ja-JP" altLang="en-US" sz="3200" dirty="0">
                <a:solidFill>
                  <a:schemeClr val="accent1">
                    <a:lumMod val="50000"/>
                  </a:schemeClr>
                </a:solidFill>
                <a:latin typeface="メイリオ" panose="020B0604030504040204" pitchFamily="50" charset="-128"/>
                <a:ea typeface="メイリオ" panose="020B0604030504040204" pitchFamily="50" charset="-128"/>
              </a:rPr>
              <a:t>　配布資料を参照</a:t>
            </a:r>
            <a:r>
              <a:rPr lang="ja-JP" altLang="en-US" sz="3200" dirty="0">
                <a:solidFill>
                  <a:schemeClr val="accent1">
                    <a:lumMod val="50000"/>
                  </a:schemeClr>
                </a:solidFill>
                <a:latin typeface="メイリオ" panose="020B0604030504040204" pitchFamily="50" charset="-128"/>
                <a:ea typeface="メイリオ" panose="020B0604030504040204" pitchFamily="50" charset="-128"/>
              </a:rPr>
              <a:t>ねがいます。</a:t>
            </a:r>
            <a:endParaRPr kumimoji="1" lang="en-US" altLang="ja-JP" sz="3200" dirty="0">
              <a:solidFill>
                <a:schemeClr val="accent1">
                  <a:lumMod val="50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28947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F88B86C4-ACD5-46AD-81C5-A9E2EC73E1D8}"/>
              </a:ext>
            </a:extLst>
          </p:cNvPr>
          <p:cNvSpPr/>
          <p:nvPr/>
        </p:nvSpPr>
        <p:spPr>
          <a:xfrm>
            <a:off x="0" y="0"/>
            <a:ext cx="4139952" cy="307777"/>
          </a:xfrm>
          <a:prstGeom prst="rect">
            <a:avLst/>
          </a:prstGeom>
        </p:spPr>
        <p:txBody>
          <a:bodyPr wrap="square">
            <a:spAutoFit/>
          </a:bodyPr>
          <a:lstStyle/>
          <a:p>
            <a:pPr lvl="0"/>
            <a:r>
              <a:rPr lang="ja-JP" altLang="en-US" sz="1400" b="1" dirty="0">
                <a:solidFill>
                  <a:prstClr val="black">
                    <a:lumMod val="50000"/>
                    <a:lumOff val="50000"/>
                  </a:prstClr>
                </a:solidFill>
                <a:ea typeface="ＤＦ平成明朝体W7" panose="02010609000101010101" pitchFamily="1" charset="-128"/>
              </a:rPr>
              <a:t>中学校　　数と式分科会　レポート</a:t>
            </a:r>
          </a:p>
        </p:txBody>
      </p:sp>
      <p:pic>
        <p:nvPicPr>
          <p:cNvPr id="4" name="図 3">
            <a:extLst>
              <a:ext uri="{FF2B5EF4-FFF2-40B4-BE49-F238E27FC236}">
                <a16:creationId xmlns:a16="http://schemas.microsoft.com/office/drawing/2014/main" id="{A64B7CF1-583C-44DE-B055-D048E0FC40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762" y="1756567"/>
            <a:ext cx="3548174" cy="4104456"/>
          </a:xfrm>
          <a:prstGeom prst="rect">
            <a:avLst/>
          </a:prstGeom>
        </p:spPr>
      </p:pic>
      <p:sp>
        <p:nvSpPr>
          <p:cNvPr id="5" name="テキスト ボックス 4">
            <a:extLst>
              <a:ext uri="{FF2B5EF4-FFF2-40B4-BE49-F238E27FC236}">
                <a16:creationId xmlns:a16="http://schemas.microsoft.com/office/drawing/2014/main" id="{380720C6-4050-44F0-BDD8-F6462F79561A}"/>
              </a:ext>
            </a:extLst>
          </p:cNvPr>
          <p:cNvSpPr txBox="1"/>
          <p:nvPr/>
        </p:nvSpPr>
        <p:spPr>
          <a:xfrm>
            <a:off x="124762" y="446275"/>
            <a:ext cx="9031125" cy="1015663"/>
          </a:xfrm>
          <a:prstGeom prst="rect">
            <a:avLst/>
          </a:prstGeom>
          <a:noFill/>
        </p:spPr>
        <p:txBody>
          <a:bodyPr wrap="square" rtlCol="0">
            <a:spAutoFit/>
          </a:bodyPr>
          <a:lstStyle/>
          <a:p>
            <a:r>
              <a:rPr kumimoji="1" lang="ja-JP" altLang="en-US" sz="6000" b="1" dirty="0">
                <a:solidFill>
                  <a:schemeClr val="tx1">
                    <a:lumMod val="50000"/>
                    <a:lumOff val="50000"/>
                  </a:schemeClr>
                </a:solidFill>
                <a:latin typeface="游明朝 Demibold" panose="02020600000000000000" pitchFamily="18" charset="-128"/>
                <a:ea typeface="游明朝 Demibold" panose="02020600000000000000" pitchFamily="18" charset="-128"/>
              </a:rPr>
              <a:t>　</a:t>
            </a:r>
            <a:r>
              <a:rPr lang="ja-JP" altLang="en-US" sz="5400" b="1" dirty="0">
                <a:solidFill>
                  <a:schemeClr val="accent1">
                    <a:lumMod val="75000"/>
                  </a:schemeClr>
                </a:solidFill>
                <a:latin typeface="AR P丸ゴシック体E" panose="020F0900000000000000" pitchFamily="50" charset="-128"/>
                <a:ea typeface="AR P丸ゴシック体E" panose="020F0900000000000000" pitchFamily="50" charset="-128"/>
              </a:rPr>
              <a:t>イメージの統合</a:t>
            </a:r>
            <a:endParaRPr kumimoji="1" lang="ja-JP" altLang="en-US" sz="6000" b="1" dirty="0">
              <a:solidFill>
                <a:schemeClr val="accent1">
                  <a:lumMod val="75000"/>
                </a:schemeClr>
              </a:solidFill>
              <a:latin typeface="游明朝 Demibold" panose="02020600000000000000" pitchFamily="18" charset="-128"/>
              <a:ea typeface="游明朝 Demibold" panose="02020600000000000000" pitchFamily="18" charset="-128"/>
            </a:endParaRPr>
          </a:p>
        </p:txBody>
      </p:sp>
      <p:sp>
        <p:nvSpPr>
          <p:cNvPr id="6" name="テキスト ボックス 5">
            <a:extLst>
              <a:ext uri="{FF2B5EF4-FFF2-40B4-BE49-F238E27FC236}">
                <a16:creationId xmlns:a16="http://schemas.microsoft.com/office/drawing/2014/main" id="{98909EB2-E21A-47C0-B2DA-C49F7C4E5893}"/>
              </a:ext>
            </a:extLst>
          </p:cNvPr>
          <p:cNvSpPr txBox="1"/>
          <p:nvPr/>
        </p:nvSpPr>
        <p:spPr>
          <a:xfrm>
            <a:off x="3681829" y="1756567"/>
            <a:ext cx="5471064" cy="1569660"/>
          </a:xfrm>
          <a:prstGeom prst="rect">
            <a:avLst/>
          </a:prstGeom>
          <a:noFill/>
        </p:spPr>
        <p:txBody>
          <a:bodyPr wrap="square" rtlCol="0">
            <a:spAutoFit/>
          </a:bodyPr>
          <a:lstStyle/>
          <a:p>
            <a:r>
              <a:rPr lang="ja-JP" altLang="en-US" sz="2400" dirty="0">
                <a:solidFill>
                  <a:schemeClr val="tx1">
                    <a:lumMod val="65000"/>
                    <a:lumOff val="35000"/>
                  </a:schemeClr>
                </a:solidFill>
                <a:latin typeface="メイリオ" panose="020B0604030504040204" pitchFamily="50" charset="-128"/>
                <a:ea typeface="メイリオ" panose="020B0604030504040204" pitchFamily="50" charset="-128"/>
              </a:rPr>
              <a:t>トランプの得点計算や式の計算をする</a:t>
            </a:r>
            <a:endParaRPr lang="en-US" altLang="ja-JP" sz="2400" dirty="0">
              <a:solidFill>
                <a:schemeClr val="tx1">
                  <a:lumMod val="65000"/>
                  <a:lumOff val="35000"/>
                </a:schemeClr>
              </a:solidFill>
              <a:latin typeface="メイリオ" panose="020B0604030504040204" pitchFamily="50" charset="-128"/>
              <a:ea typeface="メイリオ" panose="020B0604030504040204" pitchFamily="50" charset="-128"/>
            </a:endParaRPr>
          </a:p>
          <a:p>
            <a:r>
              <a:rPr lang="ja-JP" altLang="en-US" sz="2400" dirty="0">
                <a:solidFill>
                  <a:schemeClr val="tx1">
                    <a:lumMod val="65000"/>
                    <a:lumOff val="35000"/>
                  </a:schemeClr>
                </a:solidFill>
                <a:latin typeface="メイリオ" panose="020B0604030504040204" pitchFamily="50" charset="-128"/>
                <a:ea typeface="メイリオ" panose="020B0604030504040204" pitchFamily="50" charset="-128"/>
              </a:rPr>
              <a:t>場合　左記のようなｲﾒｰｼﾞ</a:t>
            </a:r>
            <a:r>
              <a:rPr lang="en-US" altLang="ja-JP" dirty="0">
                <a:solidFill>
                  <a:schemeClr val="tx1">
                    <a:lumMod val="65000"/>
                    <a:lumOff val="35000"/>
                  </a:schemeClr>
                </a:solidFill>
                <a:latin typeface="メイリオ" panose="020B0604030504040204" pitchFamily="50" charset="-128"/>
                <a:ea typeface="メイリオ" panose="020B0604030504040204" pitchFamily="50" charset="-128"/>
              </a:rPr>
              <a:t>(</a:t>
            </a:r>
            <a:r>
              <a:rPr lang="ja-JP" altLang="en-US" dirty="0">
                <a:solidFill>
                  <a:schemeClr val="tx1">
                    <a:lumMod val="65000"/>
                    <a:lumOff val="35000"/>
                  </a:schemeClr>
                </a:solidFill>
                <a:latin typeface="メイリオ" panose="020B0604030504040204" pitchFamily="50" charset="-128"/>
                <a:ea typeface="メイリオ" panose="020B0604030504040204" pitchFamily="50" charset="-128"/>
              </a:rPr>
              <a:t>シェーマ）</a:t>
            </a:r>
            <a:r>
              <a:rPr lang="ja-JP" altLang="en-US" sz="2400" dirty="0">
                <a:solidFill>
                  <a:schemeClr val="tx1">
                    <a:lumMod val="65000"/>
                    <a:lumOff val="35000"/>
                  </a:schemeClr>
                </a:solidFill>
                <a:latin typeface="メイリオ" panose="020B0604030504040204" pitchFamily="50" charset="-128"/>
                <a:ea typeface="メイリオ" panose="020B0604030504040204" pitchFamily="50" charset="-128"/>
              </a:rPr>
              <a:t>や式を提示します。</a:t>
            </a:r>
            <a:endParaRPr lang="en-US" altLang="ja-JP" sz="2400" dirty="0">
              <a:solidFill>
                <a:schemeClr val="tx1">
                  <a:lumMod val="65000"/>
                  <a:lumOff val="35000"/>
                </a:schemeClr>
              </a:solidFill>
              <a:latin typeface="メイリオ" panose="020B0604030504040204" pitchFamily="50" charset="-128"/>
              <a:ea typeface="メイリオ" panose="020B0604030504040204" pitchFamily="50" charset="-128"/>
            </a:endParaRPr>
          </a:p>
          <a:p>
            <a:endParaRPr lang="en-US" altLang="ja-JP" sz="2400" dirty="0">
              <a:solidFill>
                <a:srgbClr val="002060"/>
              </a:solidFill>
              <a:latin typeface="AR P丸ゴシック体E" panose="020F0900000000000000" pitchFamily="50" charset="-128"/>
              <a:ea typeface="AR P丸ゴシック体E" panose="020F0900000000000000" pitchFamily="50" charset="-128"/>
            </a:endParaRPr>
          </a:p>
        </p:txBody>
      </p:sp>
      <p:sp>
        <p:nvSpPr>
          <p:cNvPr id="7" name="テキスト ボックス 6">
            <a:extLst>
              <a:ext uri="{FF2B5EF4-FFF2-40B4-BE49-F238E27FC236}">
                <a16:creationId xmlns:a16="http://schemas.microsoft.com/office/drawing/2014/main" id="{F807CF1E-201B-45A2-91C6-F433A7FD7E47}"/>
              </a:ext>
            </a:extLst>
          </p:cNvPr>
          <p:cNvSpPr txBox="1"/>
          <p:nvPr/>
        </p:nvSpPr>
        <p:spPr>
          <a:xfrm>
            <a:off x="3664043" y="3326227"/>
            <a:ext cx="5488850" cy="2308324"/>
          </a:xfrm>
          <a:prstGeom prst="rect">
            <a:avLst/>
          </a:prstGeom>
          <a:noFill/>
        </p:spPr>
        <p:txBody>
          <a:bodyPr wrap="square" rtlCol="0">
            <a:spAutoFit/>
          </a:bodyPr>
          <a:lstStyle/>
          <a:p>
            <a:pPr lvl="0"/>
            <a:r>
              <a:rPr lang="ja-JP" altLang="en-US" sz="2400" dirty="0">
                <a:solidFill>
                  <a:schemeClr val="tx1">
                    <a:lumMod val="65000"/>
                    <a:lumOff val="35000"/>
                  </a:schemeClr>
                </a:solidFill>
                <a:latin typeface="メイリオ" panose="020B0604030504040204" pitchFamily="50" charset="-128"/>
                <a:ea typeface="メイリオ" panose="020B0604030504040204" pitchFamily="50" charset="-128"/>
              </a:rPr>
              <a:t>この４種の表示　見た目は違いますが、</a:t>
            </a:r>
            <a:endParaRPr lang="en-US" altLang="ja-JP" sz="2400" dirty="0">
              <a:solidFill>
                <a:schemeClr val="tx1">
                  <a:lumMod val="65000"/>
                  <a:lumOff val="35000"/>
                </a:schemeClr>
              </a:solidFill>
              <a:latin typeface="メイリオ" panose="020B0604030504040204" pitchFamily="50" charset="-128"/>
              <a:ea typeface="メイリオ" panose="020B0604030504040204" pitchFamily="50" charset="-128"/>
            </a:endParaRPr>
          </a:p>
          <a:p>
            <a:pPr lvl="0"/>
            <a:r>
              <a:rPr lang="ja-JP" altLang="en-US" sz="2400" dirty="0">
                <a:solidFill>
                  <a:schemeClr val="tx1">
                    <a:lumMod val="65000"/>
                    <a:lumOff val="35000"/>
                  </a:schemeClr>
                </a:solidFill>
                <a:latin typeface="メイリオ" panose="020B0604030504040204" pitchFamily="50" charset="-128"/>
                <a:ea typeface="メイリオ" panose="020B0604030504040204" pitchFamily="50" charset="-128"/>
              </a:rPr>
              <a:t>数としての計算に注目すれば　全て</a:t>
            </a:r>
            <a:endParaRPr lang="en-US" altLang="ja-JP" sz="2400" dirty="0">
              <a:solidFill>
                <a:schemeClr val="tx1">
                  <a:lumMod val="65000"/>
                  <a:lumOff val="35000"/>
                </a:schemeClr>
              </a:solidFill>
              <a:latin typeface="メイリオ" panose="020B0604030504040204" pitchFamily="50" charset="-128"/>
              <a:ea typeface="メイリオ" panose="020B0604030504040204" pitchFamily="50" charset="-128"/>
            </a:endParaRPr>
          </a:p>
          <a:p>
            <a:pPr lvl="0"/>
            <a:r>
              <a:rPr lang="ja-JP" altLang="en-US" sz="2400" dirty="0">
                <a:solidFill>
                  <a:schemeClr val="tx1">
                    <a:lumMod val="65000"/>
                    <a:lumOff val="35000"/>
                  </a:schemeClr>
                </a:solidFill>
                <a:latin typeface="メイリオ" panose="020B0604030504040204" pitchFamily="50" charset="-128"/>
                <a:ea typeface="メイリオ" panose="020B0604030504040204" pitchFamily="50" charset="-128"/>
              </a:rPr>
              <a:t>同じ意味のものであることを</a:t>
            </a:r>
            <a:endParaRPr lang="en-US" altLang="ja-JP" sz="2400" dirty="0">
              <a:solidFill>
                <a:schemeClr val="tx1">
                  <a:lumMod val="65000"/>
                  <a:lumOff val="35000"/>
                </a:schemeClr>
              </a:solidFill>
              <a:latin typeface="メイリオ" panose="020B0604030504040204" pitchFamily="50" charset="-128"/>
              <a:ea typeface="メイリオ" panose="020B0604030504040204" pitchFamily="50" charset="-128"/>
            </a:endParaRPr>
          </a:p>
          <a:p>
            <a:pPr lvl="0"/>
            <a:r>
              <a:rPr lang="ja-JP" altLang="en-US" sz="2400" dirty="0">
                <a:solidFill>
                  <a:schemeClr val="tx1">
                    <a:lumMod val="65000"/>
                    <a:lumOff val="35000"/>
                  </a:schemeClr>
                </a:solidFill>
                <a:latin typeface="メイリオ" panose="020B0604030504040204" pitchFamily="50" charset="-128"/>
                <a:ea typeface="メイリオ" panose="020B0604030504040204" pitchFamily="50" charset="-128"/>
              </a:rPr>
              <a:t>生徒に納得させましょう。</a:t>
            </a:r>
            <a:endParaRPr lang="en-US" altLang="ja-JP" sz="2400" dirty="0">
              <a:solidFill>
                <a:schemeClr val="tx1">
                  <a:lumMod val="65000"/>
                  <a:lumOff val="35000"/>
                </a:schemeClr>
              </a:solidFill>
              <a:latin typeface="メイリオ" panose="020B0604030504040204" pitchFamily="50" charset="-128"/>
              <a:ea typeface="メイリオ" panose="020B0604030504040204" pitchFamily="50" charset="-128"/>
            </a:endParaRPr>
          </a:p>
          <a:p>
            <a:pPr lvl="0"/>
            <a:r>
              <a:rPr lang="ja-JP" altLang="en-US" sz="2400" dirty="0">
                <a:solidFill>
                  <a:schemeClr val="tx1">
                    <a:lumMod val="65000"/>
                    <a:lumOff val="35000"/>
                  </a:schemeClr>
                </a:solidFill>
                <a:latin typeface="メイリオ" panose="020B0604030504040204" pitchFamily="50" charset="-128"/>
                <a:ea typeface="メイリオ" panose="020B0604030504040204" pitchFamily="50" charset="-128"/>
              </a:rPr>
              <a:t>生徒が合点していないようなら改めて</a:t>
            </a:r>
            <a:endParaRPr lang="en-US" altLang="ja-JP" sz="2400" dirty="0">
              <a:solidFill>
                <a:schemeClr val="tx1">
                  <a:lumMod val="65000"/>
                  <a:lumOff val="35000"/>
                </a:schemeClr>
              </a:solidFill>
              <a:latin typeface="メイリオ" panose="020B0604030504040204" pitchFamily="50" charset="-128"/>
              <a:ea typeface="メイリオ" panose="020B0604030504040204" pitchFamily="50" charset="-128"/>
            </a:endParaRPr>
          </a:p>
          <a:p>
            <a:pPr lvl="0"/>
            <a:r>
              <a:rPr lang="ja-JP" altLang="en-US" sz="2400" dirty="0">
                <a:solidFill>
                  <a:schemeClr val="tx1">
                    <a:lumMod val="65000"/>
                    <a:lumOff val="35000"/>
                  </a:schemeClr>
                </a:solidFill>
                <a:latin typeface="メイリオ" panose="020B0604030504040204" pitchFamily="50" charset="-128"/>
                <a:ea typeface="メイリオ" panose="020B0604030504040204" pitchFamily="50" charset="-128"/>
              </a:rPr>
              <a:t>解説を加える必要があります。</a:t>
            </a:r>
            <a:endParaRPr lang="ja-JP" altLang="en-US"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79582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F88B86C4-ACD5-46AD-81C5-A9E2EC73E1D8}"/>
              </a:ext>
            </a:extLst>
          </p:cNvPr>
          <p:cNvSpPr/>
          <p:nvPr/>
        </p:nvSpPr>
        <p:spPr>
          <a:xfrm>
            <a:off x="0" y="0"/>
            <a:ext cx="4139952" cy="307777"/>
          </a:xfrm>
          <a:prstGeom prst="rect">
            <a:avLst/>
          </a:prstGeom>
        </p:spPr>
        <p:txBody>
          <a:bodyPr wrap="square">
            <a:spAutoFit/>
          </a:bodyPr>
          <a:lstStyle/>
          <a:p>
            <a:pPr lvl="0"/>
            <a:r>
              <a:rPr lang="ja-JP" altLang="en-US" sz="1400" b="1" dirty="0">
                <a:solidFill>
                  <a:prstClr val="black">
                    <a:lumMod val="50000"/>
                    <a:lumOff val="50000"/>
                  </a:prstClr>
                </a:solidFill>
                <a:ea typeface="ＤＦ平成明朝体W7" panose="02010609000101010101" pitchFamily="1" charset="-128"/>
              </a:rPr>
              <a:t>中学校　　数と式分科会　レポート</a:t>
            </a:r>
          </a:p>
        </p:txBody>
      </p:sp>
      <p:sp>
        <p:nvSpPr>
          <p:cNvPr id="3" name="テキスト ボックス 2">
            <a:extLst>
              <a:ext uri="{FF2B5EF4-FFF2-40B4-BE49-F238E27FC236}">
                <a16:creationId xmlns:a16="http://schemas.microsoft.com/office/drawing/2014/main" id="{4376ABAA-6E26-4F6E-BD95-705AB1434890}"/>
              </a:ext>
            </a:extLst>
          </p:cNvPr>
          <p:cNvSpPr txBox="1"/>
          <p:nvPr/>
        </p:nvSpPr>
        <p:spPr>
          <a:xfrm>
            <a:off x="539552" y="400110"/>
            <a:ext cx="8604448" cy="923330"/>
          </a:xfrm>
          <a:prstGeom prst="rect">
            <a:avLst/>
          </a:prstGeom>
          <a:noFill/>
        </p:spPr>
        <p:txBody>
          <a:bodyPr wrap="square" rtlCol="0">
            <a:spAutoFit/>
          </a:bodyPr>
          <a:lstStyle/>
          <a:p>
            <a:r>
              <a:rPr lang="ja-JP" altLang="en-US" sz="5400" b="1" dirty="0">
                <a:solidFill>
                  <a:srgbClr val="5B9BD5">
                    <a:lumMod val="75000"/>
                  </a:srgbClr>
                </a:solidFill>
                <a:latin typeface="AR P丸ゴシック体E" panose="020F0900000000000000" pitchFamily="50" charset="-128"/>
                <a:ea typeface="AR P丸ゴシック体E" panose="020F0900000000000000" pitchFamily="50" charset="-128"/>
              </a:rPr>
              <a:t>反復練習</a:t>
            </a:r>
            <a:endParaRPr kumimoji="1" lang="ja-JP" altLang="en-US" dirty="0"/>
          </a:p>
        </p:txBody>
      </p:sp>
      <p:sp>
        <p:nvSpPr>
          <p:cNvPr id="8" name="テキスト ボックス 7">
            <a:extLst>
              <a:ext uri="{FF2B5EF4-FFF2-40B4-BE49-F238E27FC236}">
                <a16:creationId xmlns:a16="http://schemas.microsoft.com/office/drawing/2014/main" id="{8E2667C1-3703-47CB-BC29-3BD4ECFC8301}"/>
              </a:ext>
            </a:extLst>
          </p:cNvPr>
          <p:cNvSpPr txBox="1"/>
          <p:nvPr/>
        </p:nvSpPr>
        <p:spPr>
          <a:xfrm>
            <a:off x="193385" y="1375785"/>
            <a:ext cx="8784976" cy="707886"/>
          </a:xfrm>
          <a:prstGeom prst="rect">
            <a:avLst/>
          </a:prstGeom>
          <a:noFill/>
        </p:spPr>
        <p:txBody>
          <a:bodyPr wrap="square" rtlCol="0">
            <a:spAutoFit/>
          </a:bodyPr>
          <a:lstStyle/>
          <a:p>
            <a:r>
              <a:rPr lang="ja-JP" altLang="en-US" sz="2000" b="1" dirty="0">
                <a:solidFill>
                  <a:srgbClr val="5B9BD5">
                    <a:lumMod val="75000"/>
                  </a:srgbClr>
                </a:solidFill>
                <a:latin typeface="AR P丸ゴシック体E" panose="020F0900000000000000" pitchFamily="50" charset="-128"/>
                <a:ea typeface="AR P丸ゴシック体E" panose="020F0900000000000000" pitchFamily="50" charset="-128"/>
              </a:rPr>
              <a:t>どんな課題でも同じですが 最後は</a:t>
            </a:r>
            <a:endParaRPr lang="en-US" altLang="ja-JP" sz="2000" b="1" dirty="0">
              <a:solidFill>
                <a:srgbClr val="5B9BD5">
                  <a:lumMod val="75000"/>
                </a:srgbClr>
              </a:solidFill>
              <a:latin typeface="AR P丸ゴシック体E" panose="020F0900000000000000" pitchFamily="50" charset="-128"/>
              <a:ea typeface="AR P丸ゴシック体E" panose="020F0900000000000000" pitchFamily="50" charset="-128"/>
            </a:endParaRPr>
          </a:p>
          <a:p>
            <a:r>
              <a:rPr lang="ja-JP" altLang="en-US" sz="2000" b="1" dirty="0">
                <a:solidFill>
                  <a:srgbClr val="5B9BD5">
                    <a:lumMod val="75000"/>
                  </a:srgbClr>
                </a:solidFill>
                <a:latin typeface="AR P丸ゴシック体E" panose="020F0900000000000000" pitchFamily="50" charset="-128"/>
                <a:ea typeface="AR P丸ゴシック体E" panose="020F0900000000000000" pitchFamily="50" charset="-128"/>
              </a:rPr>
              <a:t>ドリル的な反復練習が必要です。</a:t>
            </a:r>
            <a:endParaRPr kumimoji="1" lang="ja-JP" altLang="en-US" sz="800" dirty="0"/>
          </a:p>
        </p:txBody>
      </p:sp>
      <p:pic>
        <p:nvPicPr>
          <p:cNvPr id="11" name="図 10">
            <a:extLst>
              <a:ext uri="{FF2B5EF4-FFF2-40B4-BE49-F238E27FC236}">
                <a16:creationId xmlns:a16="http://schemas.microsoft.com/office/drawing/2014/main" id="{3E41B3FA-12AB-4641-91B2-B393B9915C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638218"/>
            <a:ext cx="4661386" cy="1959134"/>
          </a:xfrm>
          <a:prstGeom prst="rect">
            <a:avLst/>
          </a:prstGeom>
        </p:spPr>
      </p:pic>
      <p:sp>
        <p:nvSpPr>
          <p:cNvPr id="12" name="テキスト ボックス 11">
            <a:extLst>
              <a:ext uri="{FF2B5EF4-FFF2-40B4-BE49-F238E27FC236}">
                <a16:creationId xmlns:a16="http://schemas.microsoft.com/office/drawing/2014/main" id="{C097EEA2-9803-4A3D-B850-C523CFF8615E}"/>
              </a:ext>
            </a:extLst>
          </p:cNvPr>
          <p:cNvSpPr txBox="1"/>
          <p:nvPr/>
        </p:nvSpPr>
        <p:spPr>
          <a:xfrm>
            <a:off x="193385" y="2112447"/>
            <a:ext cx="8848831" cy="2462213"/>
          </a:xfrm>
          <a:prstGeom prst="rect">
            <a:avLst/>
          </a:prstGeom>
          <a:noFill/>
        </p:spPr>
        <p:txBody>
          <a:bodyPr wrap="square" rtlCol="0">
            <a:spAutoFit/>
          </a:bodyPr>
          <a:lstStyle/>
          <a:p>
            <a:pPr lvl="0"/>
            <a:r>
              <a:rPr lang="ja-JP" altLang="en-US" sz="2000" b="1" dirty="0">
                <a:solidFill>
                  <a:srgbClr val="5B9BD5">
                    <a:lumMod val="75000"/>
                  </a:srgbClr>
                </a:solidFill>
                <a:latin typeface="AR P丸ゴシック体E" panose="020F0900000000000000" pitchFamily="50" charset="-128"/>
                <a:ea typeface="AR P丸ゴシック体E" panose="020F0900000000000000" pitchFamily="50" charset="-128"/>
              </a:rPr>
              <a:t>２数の加減の答えを反射的に</a:t>
            </a:r>
            <a:endParaRPr lang="en-US" altLang="ja-JP" sz="2000" b="1" dirty="0">
              <a:solidFill>
                <a:srgbClr val="5B9BD5">
                  <a:lumMod val="75000"/>
                </a:srgbClr>
              </a:solidFill>
              <a:latin typeface="AR P丸ゴシック体E" panose="020F0900000000000000" pitchFamily="50" charset="-128"/>
              <a:ea typeface="AR P丸ゴシック体E" panose="020F0900000000000000" pitchFamily="50" charset="-128"/>
            </a:endParaRPr>
          </a:p>
          <a:p>
            <a:pPr lvl="0"/>
            <a:r>
              <a:rPr lang="ja-JP" altLang="en-US" sz="2000" b="1" dirty="0">
                <a:solidFill>
                  <a:srgbClr val="5B9BD5">
                    <a:lumMod val="75000"/>
                  </a:srgbClr>
                </a:solidFill>
                <a:latin typeface="AR P丸ゴシック体E" panose="020F0900000000000000" pitchFamily="50" charset="-128"/>
                <a:ea typeface="AR P丸ゴシック体E" panose="020F0900000000000000" pitchFamily="50" charset="-128"/>
              </a:rPr>
              <a:t>暗算で出せる練習をします。</a:t>
            </a:r>
            <a:endParaRPr lang="en-US" altLang="ja-JP" sz="2000" b="1" dirty="0">
              <a:solidFill>
                <a:srgbClr val="5B9BD5">
                  <a:lumMod val="75000"/>
                </a:srgbClr>
              </a:solidFill>
              <a:latin typeface="AR P丸ゴシック体E" panose="020F0900000000000000" pitchFamily="50" charset="-128"/>
              <a:ea typeface="AR P丸ゴシック体E" panose="020F0900000000000000" pitchFamily="50" charset="-128"/>
            </a:endParaRPr>
          </a:p>
          <a:p>
            <a:pPr lvl="0"/>
            <a:r>
              <a:rPr lang="ja-JP" altLang="en-US" sz="2000" b="1" dirty="0">
                <a:solidFill>
                  <a:srgbClr val="5B9BD5">
                    <a:lumMod val="75000"/>
                  </a:srgbClr>
                </a:solidFill>
                <a:latin typeface="AR P丸ゴシック体E" panose="020F0900000000000000" pitchFamily="50" charset="-128"/>
                <a:ea typeface="AR P丸ゴシック体E" panose="020F0900000000000000" pitchFamily="50" charset="-128"/>
              </a:rPr>
              <a:t>教科書に最初に挙げられている</a:t>
            </a:r>
            <a:endParaRPr lang="en-US" altLang="ja-JP" sz="2000" b="1" dirty="0">
              <a:solidFill>
                <a:srgbClr val="5B9BD5">
                  <a:lumMod val="75000"/>
                </a:srgbClr>
              </a:solidFill>
              <a:latin typeface="AR P丸ゴシック体E" panose="020F0900000000000000" pitchFamily="50" charset="-128"/>
              <a:ea typeface="AR P丸ゴシック体E" panose="020F0900000000000000" pitchFamily="50" charset="-128"/>
            </a:endParaRPr>
          </a:p>
          <a:p>
            <a:pPr lvl="0"/>
            <a:r>
              <a:rPr lang="ja-JP" altLang="en-US" sz="2000" b="1" dirty="0">
                <a:solidFill>
                  <a:srgbClr val="5B9BD5">
                    <a:lumMod val="75000"/>
                  </a:srgbClr>
                </a:solidFill>
                <a:latin typeface="AR P丸ゴシック体E" panose="020F0900000000000000" pitchFamily="50" charset="-128"/>
                <a:ea typeface="AR P丸ゴシック体E" panose="020F0900000000000000" pitchFamily="50" charset="-128"/>
              </a:rPr>
              <a:t>場合分けの方法を簡単に説明して</a:t>
            </a:r>
            <a:endParaRPr lang="en-US" altLang="ja-JP" sz="2000" b="1" dirty="0">
              <a:solidFill>
                <a:srgbClr val="5B9BD5">
                  <a:lumMod val="75000"/>
                </a:srgbClr>
              </a:solidFill>
              <a:latin typeface="AR P丸ゴシック体E" panose="020F0900000000000000" pitchFamily="50" charset="-128"/>
              <a:ea typeface="AR P丸ゴシック体E" panose="020F0900000000000000" pitchFamily="50" charset="-128"/>
            </a:endParaRPr>
          </a:p>
          <a:p>
            <a:pPr lvl="0"/>
            <a:r>
              <a:rPr lang="ja-JP" altLang="en-US" sz="2000" b="1" dirty="0">
                <a:solidFill>
                  <a:srgbClr val="5B9BD5">
                    <a:lumMod val="75000"/>
                  </a:srgbClr>
                </a:solidFill>
                <a:latin typeface="AR P丸ゴシック体E" panose="020F0900000000000000" pitchFamily="50" charset="-128"/>
                <a:ea typeface="AR P丸ゴシック体E" panose="020F0900000000000000" pitchFamily="50" charset="-128"/>
              </a:rPr>
              <a:t>復習させます。</a:t>
            </a:r>
            <a:endParaRPr lang="en-US" altLang="ja-JP" sz="2000" b="1" dirty="0">
              <a:solidFill>
                <a:srgbClr val="5B9BD5">
                  <a:lumMod val="75000"/>
                </a:srgbClr>
              </a:solidFill>
              <a:latin typeface="AR P丸ゴシック体E" panose="020F0900000000000000" pitchFamily="50" charset="-128"/>
              <a:ea typeface="AR P丸ゴシック体E" panose="020F0900000000000000" pitchFamily="50" charset="-128"/>
            </a:endParaRPr>
          </a:p>
          <a:p>
            <a:pPr lvl="0"/>
            <a:r>
              <a:rPr lang="ja-JP" altLang="en-US" b="1" dirty="0">
                <a:solidFill>
                  <a:schemeClr val="bg2">
                    <a:lumMod val="50000"/>
                  </a:schemeClr>
                </a:solidFill>
                <a:latin typeface="AR P丸ゴシック体E" panose="020F0900000000000000" pitchFamily="50" charset="-128"/>
                <a:ea typeface="AR P丸ゴシック体E" panose="020F0900000000000000" pitchFamily="50" charset="-128"/>
              </a:rPr>
              <a:t>この方法</a:t>
            </a:r>
            <a:r>
              <a:rPr lang="ja-JP" altLang="en-US" b="1" dirty="0">
                <a:solidFill>
                  <a:srgbClr val="FF0000"/>
                </a:solidFill>
                <a:latin typeface="AR P丸ゴシック体E" panose="020F0900000000000000" pitchFamily="50" charset="-128"/>
                <a:ea typeface="AR P丸ゴシック体E" panose="020F0900000000000000" pitchFamily="50" charset="-128"/>
              </a:rPr>
              <a:t>３ステップ法</a:t>
            </a:r>
            <a:r>
              <a:rPr lang="ja-JP" altLang="en-US" b="1" dirty="0">
                <a:solidFill>
                  <a:schemeClr val="bg2">
                    <a:lumMod val="50000"/>
                  </a:schemeClr>
                </a:solidFill>
                <a:latin typeface="AR P丸ゴシック体E" panose="020F0900000000000000" pitchFamily="50" charset="-128"/>
                <a:ea typeface="AR P丸ゴシック体E" panose="020F0900000000000000" pitchFamily="50" charset="-128"/>
              </a:rPr>
              <a:t>では「絶対値」なる</a:t>
            </a:r>
            <a:endParaRPr lang="en-US" altLang="ja-JP" b="1" dirty="0">
              <a:solidFill>
                <a:schemeClr val="bg2">
                  <a:lumMod val="50000"/>
                </a:schemeClr>
              </a:solidFill>
              <a:latin typeface="AR P丸ゴシック体E" panose="020F0900000000000000" pitchFamily="50" charset="-128"/>
              <a:ea typeface="AR P丸ゴシック体E" panose="020F0900000000000000" pitchFamily="50" charset="-128"/>
            </a:endParaRPr>
          </a:p>
          <a:p>
            <a:pPr lvl="0"/>
            <a:r>
              <a:rPr lang="ja-JP" altLang="en-US" b="1" dirty="0">
                <a:solidFill>
                  <a:schemeClr val="bg2">
                    <a:lumMod val="50000"/>
                  </a:schemeClr>
                </a:solidFill>
                <a:latin typeface="AR P丸ゴシック体E" panose="020F0900000000000000" pitchFamily="50" charset="-128"/>
                <a:ea typeface="AR P丸ゴシック体E" panose="020F0900000000000000" pitchFamily="50" charset="-128"/>
              </a:rPr>
              <a:t>単語は使かわなかったのでこれも簡単に</a:t>
            </a:r>
            <a:endParaRPr lang="en-US" altLang="ja-JP" b="1" dirty="0">
              <a:solidFill>
                <a:schemeClr val="bg2">
                  <a:lumMod val="50000"/>
                </a:schemeClr>
              </a:solidFill>
              <a:latin typeface="AR P丸ゴシック体E" panose="020F0900000000000000" pitchFamily="50" charset="-128"/>
              <a:ea typeface="AR P丸ゴシック体E" panose="020F0900000000000000" pitchFamily="50" charset="-128"/>
            </a:endParaRPr>
          </a:p>
          <a:p>
            <a:pPr lvl="0"/>
            <a:r>
              <a:rPr lang="ja-JP" altLang="en-US" b="1" dirty="0">
                <a:solidFill>
                  <a:schemeClr val="bg2">
                    <a:lumMod val="50000"/>
                  </a:schemeClr>
                </a:solidFill>
                <a:latin typeface="AR P丸ゴシック体E" panose="020F0900000000000000" pitchFamily="50" charset="-128"/>
                <a:ea typeface="AR P丸ゴシック体E" panose="020F0900000000000000" pitchFamily="50" charset="-128"/>
              </a:rPr>
              <a:t>説明します。</a:t>
            </a:r>
            <a:endParaRPr kumimoji="1" lang="ja-JP" altLang="en-US" sz="1400" dirty="0">
              <a:solidFill>
                <a:schemeClr val="bg2">
                  <a:lumMod val="50000"/>
                </a:schemeClr>
              </a:solidFill>
            </a:endParaRPr>
          </a:p>
        </p:txBody>
      </p:sp>
      <p:pic>
        <p:nvPicPr>
          <p:cNvPr id="14" name="図 13" descr="コンピュータ が含まれている画像&#10;&#10;自動的に生成された説明">
            <a:extLst>
              <a:ext uri="{FF2B5EF4-FFF2-40B4-BE49-F238E27FC236}">
                <a16:creationId xmlns:a16="http://schemas.microsoft.com/office/drawing/2014/main" id="{F5CE3FE8-9993-4665-94AC-340AB1E434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1409063"/>
            <a:ext cx="4162591" cy="5344141"/>
          </a:xfrm>
          <a:prstGeom prst="rect">
            <a:avLst/>
          </a:prstGeom>
        </p:spPr>
      </p:pic>
      <p:sp>
        <p:nvSpPr>
          <p:cNvPr id="15" name="テキスト ボックス 14">
            <a:extLst>
              <a:ext uri="{FF2B5EF4-FFF2-40B4-BE49-F238E27FC236}">
                <a16:creationId xmlns:a16="http://schemas.microsoft.com/office/drawing/2014/main" id="{1BBF1702-EA6F-4CEC-9F75-6EE5DF335D69}"/>
              </a:ext>
            </a:extLst>
          </p:cNvPr>
          <p:cNvSpPr txBox="1"/>
          <p:nvPr/>
        </p:nvSpPr>
        <p:spPr>
          <a:xfrm>
            <a:off x="4499992" y="313955"/>
            <a:ext cx="4542224" cy="1015663"/>
          </a:xfrm>
          <a:prstGeom prst="rect">
            <a:avLst/>
          </a:prstGeom>
          <a:noFill/>
        </p:spPr>
        <p:txBody>
          <a:bodyPr wrap="square" rtlCol="0">
            <a:spAutoFit/>
          </a:bodyPr>
          <a:lstStyle/>
          <a:p>
            <a:r>
              <a:rPr lang="ja-JP" altLang="en-US" sz="2000" b="1" dirty="0">
                <a:solidFill>
                  <a:srgbClr val="5B9BD5">
                    <a:lumMod val="75000"/>
                  </a:srgbClr>
                </a:solidFill>
                <a:latin typeface="AR P丸ゴシック体E" panose="020F0900000000000000" pitchFamily="50" charset="-128"/>
                <a:ea typeface="AR P丸ゴシック体E" panose="020F0900000000000000" pitchFamily="50" charset="-128"/>
              </a:rPr>
              <a:t>教科書によっては掲載されていますが、２数の組を並べたもので加減の暗算を</a:t>
            </a:r>
            <a:endParaRPr lang="en-US" altLang="ja-JP" sz="2000" b="1" dirty="0">
              <a:solidFill>
                <a:srgbClr val="5B9BD5">
                  <a:lumMod val="75000"/>
                </a:srgbClr>
              </a:solidFill>
              <a:latin typeface="AR P丸ゴシック体E" panose="020F0900000000000000" pitchFamily="50" charset="-128"/>
              <a:ea typeface="AR P丸ゴシック体E" panose="020F0900000000000000" pitchFamily="50" charset="-128"/>
            </a:endParaRPr>
          </a:p>
          <a:p>
            <a:r>
              <a:rPr lang="ja-JP" altLang="en-US" sz="2000" b="1" dirty="0">
                <a:solidFill>
                  <a:srgbClr val="5B9BD5">
                    <a:lumMod val="75000"/>
                  </a:srgbClr>
                </a:solidFill>
                <a:latin typeface="AR P丸ゴシック体E" panose="020F0900000000000000" pitchFamily="50" charset="-128"/>
                <a:ea typeface="AR P丸ゴシック体E" panose="020F0900000000000000" pitchFamily="50" charset="-128"/>
              </a:rPr>
              <a:t>机間巡視しながら即答させます。</a:t>
            </a:r>
            <a:endParaRPr kumimoji="1" lang="ja-JP" altLang="en-US" dirty="0"/>
          </a:p>
        </p:txBody>
      </p:sp>
    </p:spTree>
    <p:extLst>
      <p:ext uri="{BB962C8B-B14F-4D97-AF65-F5344CB8AC3E}">
        <p14:creationId xmlns:p14="http://schemas.microsoft.com/office/powerpoint/2010/main" val="124975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2321D5B-1E59-4D80-93C2-70D7DEFDBBA7}"/>
              </a:ext>
            </a:extLst>
          </p:cNvPr>
          <p:cNvSpPr txBox="1"/>
          <p:nvPr/>
        </p:nvSpPr>
        <p:spPr>
          <a:xfrm>
            <a:off x="0" y="0"/>
            <a:ext cx="3635896" cy="276999"/>
          </a:xfrm>
          <a:prstGeom prst="rect">
            <a:avLst/>
          </a:prstGeom>
          <a:noFill/>
        </p:spPr>
        <p:txBody>
          <a:bodyPr wrap="square" rtlCol="0">
            <a:spAutoFit/>
          </a:bodyPr>
          <a:lstStyle/>
          <a:p>
            <a:pPr lvl="0"/>
            <a:r>
              <a:rPr lang="ja-JP" altLang="en-US" sz="1200" b="1" dirty="0">
                <a:solidFill>
                  <a:prstClr val="black">
                    <a:lumMod val="50000"/>
                    <a:lumOff val="50000"/>
                  </a:prstClr>
                </a:solidFill>
                <a:ea typeface="ＤＦ平成明朝体W7" panose="02010609000101010101" pitchFamily="1" charset="-128"/>
              </a:rPr>
              <a:t>中学校　　数と式分科会　レポート</a:t>
            </a:r>
          </a:p>
        </p:txBody>
      </p:sp>
      <p:sp>
        <p:nvSpPr>
          <p:cNvPr id="4" name="テキスト ボックス 3">
            <a:extLst>
              <a:ext uri="{FF2B5EF4-FFF2-40B4-BE49-F238E27FC236}">
                <a16:creationId xmlns:a16="http://schemas.microsoft.com/office/drawing/2014/main" id="{EE3B0EF5-94FD-4C1E-8F8F-E3A4EF266A14}"/>
              </a:ext>
            </a:extLst>
          </p:cNvPr>
          <p:cNvSpPr txBox="1"/>
          <p:nvPr/>
        </p:nvSpPr>
        <p:spPr>
          <a:xfrm>
            <a:off x="380900" y="251725"/>
            <a:ext cx="8748462" cy="830997"/>
          </a:xfrm>
          <a:prstGeom prst="rect">
            <a:avLst/>
          </a:prstGeom>
          <a:noFill/>
        </p:spPr>
        <p:txBody>
          <a:bodyPr wrap="square" rtlCol="0">
            <a:spAutoFit/>
          </a:bodyPr>
          <a:lstStyle/>
          <a:p>
            <a:r>
              <a:rPr lang="ja-JP" altLang="en-US" sz="4800" b="1" dirty="0">
                <a:solidFill>
                  <a:srgbClr val="5B9BD5">
                    <a:lumMod val="75000"/>
                  </a:srgbClr>
                </a:solidFill>
                <a:latin typeface="AR P丸ゴシック体E" panose="020F0900000000000000" pitchFamily="50" charset="-128"/>
                <a:ea typeface="AR P丸ゴシック体E" panose="020F0900000000000000" pitchFamily="50" charset="-128"/>
              </a:rPr>
              <a:t>　</a:t>
            </a:r>
            <a:r>
              <a:rPr lang="ja-JP" altLang="en-US" sz="4800" b="1" dirty="0">
                <a:solidFill>
                  <a:srgbClr val="5B9BD5">
                    <a:lumMod val="75000"/>
                  </a:srgbClr>
                </a:solidFill>
                <a:latin typeface="メイリオ" panose="020B0604030504040204" pitchFamily="50" charset="-128"/>
                <a:ea typeface="メイリオ" panose="020B0604030504040204" pitchFamily="50" charset="-128"/>
              </a:rPr>
              <a:t>ま と め</a:t>
            </a:r>
            <a:endParaRPr kumimoji="1" lang="ja-JP" altLang="en-US" sz="2400" b="1"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07B8E5C2-2E6E-4EDA-8872-5FDD2B73FB2E}"/>
              </a:ext>
            </a:extLst>
          </p:cNvPr>
          <p:cNvSpPr txBox="1"/>
          <p:nvPr/>
        </p:nvSpPr>
        <p:spPr>
          <a:xfrm>
            <a:off x="0" y="961793"/>
            <a:ext cx="8892480" cy="769441"/>
          </a:xfrm>
          <a:prstGeom prst="rect">
            <a:avLst/>
          </a:prstGeom>
          <a:noFill/>
        </p:spPr>
        <p:txBody>
          <a:bodyPr wrap="square" rtlCol="0">
            <a:spAutoFit/>
          </a:bodyPr>
          <a:lstStyle/>
          <a:p>
            <a:r>
              <a:rPr lang="ja-JP" altLang="en-US" sz="2000" dirty="0">
                <a:solidFill>
                  <a:schemeClr val="tx1">
                    <a:lumMod val="65000"/>
                    <a:lumOff val="35000"/>
                  </a:schemeClr>
                </a:solidFill>
                <a:latin typeface="メイリオ" panose="020B0604030504040204" pitchFamily="50" charset="-128"/>
                <a:ea typeface="メイリオ" panose="020B0604030504040204" pitchFamily="50" charset="-128"/>
              </a:rPr>
              <a:t>・負数を足す事　引くことの意味理解までは教科書と　ほぼ同じ。</a:t>
            </a:r>
            <a:endParaRPr lang="en-US" altLang="ja-JP" sz="2000" dirty="0">
              <a:solidFill>
                <a:schemeClr val="tx1">
                  <a:lumMod val="65000"/>
                  <a:lumOff val="35000"/>
                </a:schemeClr>
              </a:solidFill>
              <a:latin typeface="メイリオ" panose="020B0604030504040204" pitchFamily="50" charset="-128"/>
              <a:ea typeface="メイリオ" panose="020B0604030504040204" pitchFamily="50" charset="-128"/>
            </a:endParaRPr>
          </a:p>
          <a:p>
            <a:r>
              <a:rPr lang="ja-JP" altLang="en-US" sz="2000" dirty="0">
                <a:solidFill>
                  <a:schemeClr val="accent1">
                    <a:lumMod val="50000"/>
                  </a:schemeClr>
                </a:solidFill>
                <a:latin typeface="メイリオ" panose="020B0604030504040204" pitchFamily="50" charset="-128"/>
                <a:ea typeface="メイリオ" panose="020B0604030504040204" pitchFamily="50" charset="-128"/>
              </a:rPr>
              <a:t>　　</a:t>
            </a:r>
            <a:r>
              <a:rPr lang="ja-JP" altLang="en-US" sz="2000" dirty="0">
                <a:solidFill>
                  <a:schemeClr val="tx1">
                    <a:lumMod val="65000"/>
                    <a:lumOff val="35000"/>
                  </a:schemeClr>
                </a:solidFill>
                <a:latin typeface="メイリオ" panose="020B0604030504040204" pitchFamily="50" charset="-128"/>
                <a:ea typeface="メイリオ" panose="020B0604030504040204" pitchFamily="50" charset="-128"/>
              </a:rPr>
              <a:t>（　　）外しの操作結果は</a:t>
            </a:r>
            <a:r>
              <a:rPr lang="ja-JP" altLang="en-US" sz="2000" dirty="0">
                <a:solidFill>
                  <a:schemeClr val="accent1">
                    <a:lumMod val="50000"/>
                  </a:schemeClr>
                </a:solidFill>
                <a:latin typeface="メイリオ" panose="020B0604030504040204" pitchFamily="50" charset="-128"/>
                <a:ea typeface="メイリオ" panose="020B0604030504040204" pitchFamily="50" charset="-128"/>
              </a:rPr>
              <a:t>　</a:t>
            </a:r>
            <a:r>
              <a:rPr lang="ja-JP" altLang="en-US" sz="2400" dirty="0">
                <a:solidFill>
                  <a:schemeClr val="accent1">
                    <a:lumMod val="75000"/>
                  </a:schemeClr>
                </a:solidFill>
                <a:latin typeface="メイリオ" panose="020B0604030504040204" pitchFamily="50" charset="-128"/>
                <a:ea typeface="メイリオ" panose="020B0604030504040204" pitchFamily="50" charset="-128"/>
              </a:rPr>
              <a:t>重要事項 </a:t>
            </a:r>
            <a:r>
              <a:rPr lang="ja-JP" altLang="en-US" sz="2000" dirty="0">
                <a:solidFill>
                  <a:schemeClr val="tx1">
                    <a:lumMod val="65000"/>
                    <a:lumOff val="35000"/>
                  </a:schemeClr>
                </a:solidFill>
                <a:latin typeface="メイリオ" panose="020B0604030504040204" pitchFamily="50" charset="-128"/>
                <a:ea typeface="メイリオ" panose="020B0604030504040204" pitchFamily="50" charset="-128"/>
              </a:rPr>
              <a:t>として取り上げる。</a:t>
            </a:r>
            <a:endParaRPr kumimoji="1" lang="ja-JP" altLang="en-US"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61C05C2B-29C8-4C52-B0A0-7F75CED4B7CB}"/>
              </a:ext>
            </a:extLst>
          </p:cNvPr>
          <p:cNvSpPr txBox="1"/>
          <p:nvPr/>
        </p:nvSpPr>
        <p:spPr>
          <a:xfrm>
            <a:off x="-1" y="1818188"/>
            <a:ext cx="9125251" cy="1292662"/>
          </a:xfrm>
          <a:prstGeom prst="rect">
            <a:avLst/>
          </a:prstGeom>
          <a:noFill/>
        </p:spPr>
        <p:txBody>
          <a:bodyPr wrap="square" rtlCol="0">
            <a:spAutoFit/>
          </a:bodyPr>
          <a:lstStyle/>
          <a:p>
            <a:r>
              <a:rPr lang="ja-JP" altLang="en-US" sz="2000" dirty="0">
                <a:solidFill>
                  <a:schemeClr val="tx1">
                    <a:lumMod val="65000"/>
                    <a:lumOff val="35000"/>
                  </a:schemeClr>
                </a:solidFill>
                <a:latin typeface="メイリオ" panose="020B0604030504040204" pitchFamily="50" charset="-128"/>
                <a:ea typeface="メイリオ" panose="020B0604030504040204" pitchFamily="50" charset="-128"/>
              </a:rPr>
              <a:t>・その後の計算練習は </a:t>
            </a:r>
            <a:r>
              <a:rPr lang="ja-JP" altLang="en-US" sz="2000" b="1" dirty="0">
                <a:solidFill>
                  <a:srgbClr val="FF0000"/>
                </a:solidFill>
                <a:latin typeface="メイリオ" panose="020B0604030504040204" pitchFamily="50" charset="-128"/>
                <a:ea typeface="メイリオ" panose="020B0604030504040204" pitchFamily="50" charset="-128"/>
              </a:rPr>
              <a:t>先に </a:t>
            </a:r>
            <a:r>
              <a:rPr lang="en-US" altLang="ja-JP" sz="2000" b="1" dirty="0">
                <a:solidFill>
                  <a:srgbClr val="FF0000"/>
                </a:solidFill>
                <a:latin typeface="メイリオ" panose="020B0604030504040204" pitchFamily="50" charset="-128"/>
                <a:ea typeface="メイリオ" panose="020B0604030504040204" pitchFamily="50" charset="-128"/>
              </a:rPr>
              <a:t>4</a:t>
            </a:r>
            <a:r>
              <a:rPr lang="ja-JP" altLang="en-US" sz="2000" b="1" dirty="0">
                <a:solidFill>
                  <a:srgbClr val="FF0000"/>
                </a:solidFill>
                <a:latin typeface="メイリオ" panose="020B0604030504040204" pitchFamily="50" charset="-128"/>
                <a:ea typeface="メイリオ" panose="020B0604030504040204" pitchFamily="50" charset="-128"/>
              </a:rPr>
              <a:t>項式で一般化</a:t>
            </a:r>
            <a:r>
              <a:rPr lang="ja-JP" altLang="en-US" sz="2000" dirty="0">
                <a:solidFill>
                  <a:schemeClr val="tx1">
                    <a:lumMod val="65000"/>
                    <a:lumOff val="35000"/>
                  </a:schemeClr>
                </a:solidFill>
                <a:latin typeface="メイリオ" panose="020B0604030504040204" pitchFamily="50" charset="-128"/>
                <a:ea typeface="メイリオ" panose="020B0604030504040204" pitchFamily="50" charset="-128"/>
              </a:rPr>
              <a:t>して、</a:t>
            </a:r>
            <a:r>
              <a:rPr lang="en-US" altLang="ja-JP" sz="2000" dirty="0">
                <a:solidFill>
                  <a:schemeClr val="tx1">
                    <a:lumMod val="65000"/>
                    <a:lumOff val="35000"/>
                  </a:schemeClr>
                </a:solidFill>
                <a:latin typeface="メイリオ" panose="020B0604030504040204" pitchFamily="50" charset="-128"/>
                <a:ea typeface="メイリオ" panose="020B0604030504040204" pitchFamily="50" charset="-128"/>
              </a:rPr>
              <a:t>2</a:t>
            </a:r>
            <a:r>
              <a:rPr lang="ja-JP" altLang="en-US" sz="2000" dirty="0">
                <a:solidFill>
                  <a:schemeClr val="tx1">
                    <a:lumMod val="65000"/>
                    <a:lumOff val="35000"/>
                  </a:schemeClr>
                </a:solidFill>
                <a:latin typeface="メイリオ" panose="020B0604030504040204" pitchFamily="50" charset="-128"/>
                <a:ea typeface="メイリオ" panose="020B0604030504040204" pitchFamily="50" charset="-128"/>
              </a:rPr>
              <a:t>項式はその応用例とするも、</a:t>
            </a:r>
            <a:endParaRPr lang="en-US" altLang="ja-JP" sz="2000" dirty="0">
              <a:solidFill>
                <a:schemeClr val="tx1">
                  <a:lumMod val="65000"/>
                  <a:lumOff val="35000"/>
                </a:schemeClr>
              </a:solidFill>
              <a:latin typeface="メイリオ" panose="020B0604030504040204" pitchFamily="50" charset="-128"/>
              <a:ea typeface="メイリオ" panose="020B0604030504040204" pitchFamily="50" charset="-128"/>
            </a:endParaRPr>
          </a:p>
          <a:p>
            <a:r>
              <a:rPr lang="en-US" altLang="ja-JP" sz="2000" dirty="0">
                <a:solidFill>
                  <a:schemeClr val="tx1">
                    <a:lumMod val="65000"/>
                    <a:lumOff val="35000"/>
                  </a:schemeClr>
                </a:solidFill>
                <a:latin typeface="メイリオ" panose="020B0604030504040204" pitchFamily="50" charset="-128"/>
                <a:ea typeface="メイリオ" panose="020B0604030504040204" pitchFamily="50" charset="-128"/>
              </a:rPr>
              <a:t>    </a:t>
            </a:r>
            <a:r>
              <a:rPr lang="ja-JP" altLang="en-US" dirty="0">
                <a:solidFill>
                  <a:schemeClr val="tx1">
                    <a:lumMod val="65000"/>
                    <a:lumOff val="35000"/>
                  </a:schemeClr>
                </a:solidFill>
                <a:latin typeface="メイリオ" panose="020B0604030504040204" pitchFamily="50" charset="-128"/>
                <a:ea typeface="メイリオ" panose="020B0604030504040204" pitchFamily="50" charset="-128"/>
              </a:rPr>
              <a:t>計算手順は</a:t>
            </a:r>
            <a:r>
              <a:rPr lang="ja-JP" altLang="en-US" b="1" dirty="0">
                <a:solidFill>
                  <a:schemeClr val="tx1">
                    <a:lumMod val="65000"/>
                    <a:lumOff val="35000"/>
                  </a:schemeClr>
                </a:solidFill>
                <a:latin typeface="メイリオ" panose="020B0604030504040204" pitchFamily="50" charset="-128"/>
                <a:ea typeface="メイリオ" panose="020B0604030504040204" pitchFamily="50" charset="-128"/>
              </a:rPr>
              <a:t>  </a:t>
            </a:r>
            <a:r>
              <a:rPr lang="ja-JP" altLang="en-US" sz="1600" b="1" dirty="0">
                <a:solidFill>
                  <a:schemeClr val="accent1">
                    <a:lumMod val="75000"/>
                  </a:schemeClr>
                </a:solidFill>
                <a:latin typeface="メイリオ" panose="020B0604030504040204" pitchFamily="50" charset="-128"/>
                <a:ea typeface="メイリオ" panose="020B0604030504040204" pitchFamily="50" charset="-128"/>
              </a:rPr>
              <a:t>①項の数　②（　）の有無　③足し算・引き算</a:t>
            </a:r>
            <a:r>
              <a:rPr lang="ja-JP" altLang="en-US" sz="2000" b="1" dirty="0">
                <a:solidFill>
                  <a:schemeClr val="accent1">
                    <a:lumMod val="50000"/>
                  </a:schemeClr>
                </a:solidFill>
                <a:latin typeface="メイリオ" panose="020B0604030504040204" pitchFamily="50" charset="-128"/>
                <a:ea typeface="メイリオ" panose="020B0604030504040204" pitchFamily="50" charset="-128"/>
              </a:rPr>
              <a:t>　</a:t>
            </a:r>
            <a:r>
              <a:rPr lang="ja-JP" altLang="en-US" sz="2000" dirty="0">
                <a:solidFill>
                  <a:schemeClr val="tx1">
                    <a:lumMod val="65000"/>
                    <a:lumOff val="35000"/>
                  </a:schemeClr>
                </a:solidFill>
                <a:latin typeface="メイリオ" panose="020B0604030504040204" pitchFamily="50" charset="-128"/>
                <a:ea typeface="メイリオ" panose="020B0604030504040204" pitchFamily="50" charset="-128"/>
              </a:rPr>
              <a:t>などに関係なく</a:t>
            </a:r>
            <a:endParaRPr lang="en-US" altLang="ja-JP" sz="2000" dirty="0">
              <a:solidFill>
                <a:schemeClr val="tx1">
                  <a:lumMod val="65000"/>
                  <a:lumOff val="35000"/>
                </a:schemeClr>
              </a:solidFill>
              <a:latin typeface="メイリオ" panose="020B0604030504040204" pitchFamily="50" charset="-128"/>
              <a:ea typeface="メイリオ" panose="020B0604030504040204" pitchFamily="50" charset="-128"/>
            </a:endParaRPr>
          </a:p>
          <a:p>
            <a:r>
              <a:rPr lang="ja-JP" altLang="en-US" dirty="0">
                <a:solidFill>
                  <a:schemeClr val="tx1">
                    <a:lumMod val="65000"/>
                    <a:lumOff val="35000"/>
                  </a:schemeClr>
                </a:solidFill>
                <a:latin typeface="メイリオ" panose="020B0604030504040204" pitchFamily="50" charset="-128"/>
                <a:ea typeface="メイリオ" panose="020B0604030504040204" pitchFamily="50" charset="-128"/>
              </a:rPr>
              <a:t>　　　　　　　　　　　　　　　　　　　　　　　　　</a:t>
            </a:r>
            <a:r>
              <a:rPr lang="ja-JP" altLang="en-US" sz="2000" dirty="0">
                <a:solidFill>
                  <a:schemeClr val="tx1">
                    <a:lumMod val="65000"/>
                    <a:lumOff val="35000"/>
                  </a:schemeClr>
                </a:solidFill>
                <a:latin typeface="メイリオ" panose="020B0604030504040204" pitchFamily="50" charset="-128"/>
                <a:ea typeface="メイリオ" panose="020B0604030504040204" pitchFamily="50" charset="-128"/>
              </a:rPr>
              <a:t>全て同一手順で処理する。</a:t>
            </a:r>
            <a:endParaRPr lang="en-US" altLang="ja-JP" sz="2000" dirty="0">
              <a:solidFill>
                <a:schemeClr val="tx1">
                  <a:lumMod val="65000"/>
                  <a:lumOff val="35000"/>
                </a:schemeClr>
              </a:solidFill>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　　　　　　　　　　　　　　　　</a:t>
            </a:r>
            <a:r>
              <a:rPr kumimoji="1" lang="ja-JP" altLang="en-US" sz="1600" dirty="0">
                <a:solidFill>
                  <a:schemeClr val="tx1">
                    <a:lumMod val="65000"/>
                    <a:lumOff val="35000"/>
                  </a:schemeClr>
                </a:solidFill>
                <a:latin typeface="メイリオ" panose="020B0604030504040204" pitchFamily="50" charset="-128"/>
                <a:ea typeface="メイリオ" panose="020B0604030504040204" pitchFamily="50" charset="-128"/>
              </a:rPr>
              <a:t>教科書のように</a:t>
            </a:r>
            <a:r>
              <a:rPr kumimoji="1" lang="ja-JP" altLang="en-US" sz="1600" dirty="0">
                <a:latin typeface="メイリオ" panose="020B0604030504040204" pitchFamily="50" charset="-128"/>
                <a:ea typeface="メイリオ" panose="020B0604030504040204" pitchFamily="50" charset="-128"/>
              </a:rPr>
              <a:t>　</a:t>
            </a:r>
            <a:r>
              <a:rPr kumimoji="1" lang="ja-JP" altLang="en-US" b="1" dirty="0">
                <a:solidFill>
                  <a:srgbClr val="FF0000"/>
                </a:solidFill>
                <a:latin typeface="メイリオ" panose="020B0604030504040204" pitchFamily="50" charset="-128"/>
                <a:ea typeface="メイリオ" panose="020B0604030504040204" pitchFamily="50" charset="-128"/>
              </a:rPr>
              <a:t>型分けはせず　全て同一手順。</a:t>
            </a:r>
            <a:endParaRPr kumimoji="1" lang="ja-JP" altLang="en-US"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C0B8D766-358E-4384-97AE-6E7770655E96}"/>
              </a:ext>
            </a:extLst>
          </p:cNvPr>
          <p:cNvSpPr txBox="1"/>
          <p:nvPr/>
        </p:nvSpPr>
        <p:spPr>
          <a:xfrm>
            <a:off x="410311" y="3283304"/>
            <a:ext cx="8714939" cy="523220"/>
          </a:xfrm>
          <a:prstGeom prst="rect">
            <a:avLst/>
          </a:prstGeom>
          <a:noFill/>
        </p:spPr>
        <p:txBody>
          <a:bodyPr wrap="square" rtlCol="0">
            <a:spAutoFit/>
          </a:bodyPr>
          <a:lstStyle/>
          <a:p>
            <a:r>
              <a:rPr kumimoji="1" lang="ja-JP" altLang="en-US" dirty="0"/>
              <a:t>　</a:t>
            </a:r>
            <a:r>
              <a:rPr kumimoji="1" lang="ja-JP" altLang="en-US" dirty="0">
                <a:latin typeface="メイリオ" panose="020B0604030504040204" pitchFamily="50" charset="-128"/>
                <a:ea typeface="メイリオ" panose="020B0604030504040204" pitchFamily="50" charset="-128"/>
              </a:rPr>
              <a:t>　　</a:t>
            </a:r>
            <a:r>
              <a:rPr kumimoji="1" lang="ja-JP" altLang="en-US" sz="2800" dirty="0">
                <a:solidFill>
                  <a:schemeClr val="tx1">
                    <a:lumMod val="65000"/>
                    <a:lumOff val="35000"/>
                  </a:schemeClr>
                </a:solidFill>
                <a:latin typeface="メイリオ" panose="020B0604030504040204" pitchFamily="50" charset="-128"/>
                <a:ea typeface="メイリオ" panose="020B0604030504040204" pitchFamily="50" charset="-128"/>
              </a:rPr>
              <a:t>⇩　⇩　</a:t>
            </a:r>
            <a:r>
              <a:rPr kumimoji="1" lang="ja-JP" altLang="en-US" sz="1600" dirty="0">
                <a:solidFill>
                  <a:schemeClr val="tx1">
                    <a:lumMod val="65000"/>
                    <a:lumOff val="35000"/>
                  </a:schemeClr>
                </a:solidFill>
                <a:latin typeface="メイリオ" panose="020B0604030504040204" pitchFamily="50" charset="-128"/>
                <a:ea typeface="メイリオ" panose="020B0604030504040204" pitchFamily="50" charset="-128"/>
              </a:rPr>
              <a:t>式の</a:t>
            </a:r>
            <a:r>
              <a:rPr kumimoji="1" lang="ja-JP" altLang="en-US" sz="1600" b="1" dirty="0">
                <a:solidFill>
                  <a:schemeClr val="tx1">
                    <a:lumMod val="65000"/>
                    <a:lumOff val="35000"/>
                  </a:schemeClr>
                </a:solidFill>
                <a:latin typeface="メイリオ" panose="020B0604030504040204" pitchFamily="50" charset="-128"/>
                <a:ea typeface="メイリオ" panose="020B0604030504040204" pitchFamily="50" charset="-128"/>
              </a:rPr>
              <a:t>場合分け認定が不要</a:t>
            </a:r>
            <a:r>
              <a:rPr kumimoji="1" lang="ja-JP" altLang="en-US" sz="1600" dirty="0">
                <a:solidFill>
                  <a:schemeClr val="tx1">
                    <a:lumMod val="65000"/>
                    <a:lumOff val="35000"/>
                  </a:schemeClr>
                </a:solidFill>
                <a:latin typeface="メイリオ" panose="020B0604030504040204" pitchFamily="50" charset="-128"/>
                <a:ea typeface="メイリオ" panose="020B0604030504040204" pitchFamily="50" charset="-128"/>
              </a:rPr>
              <a:t>で　</a:t>
            </a:r>
            <a:r>
              <a:rPr kumimoji="1" lang="ja-JP" altLang="en-US" sz="1600" b="1" dirty="0">
                <a:solidFill>
                  <a:schemeClr val="tx1">
                    <a:lumMod val="65000"/>
                    <a:lumOff val="35000"/>
                  </a:schemeClr>
                </a:solidFill>
                <a:latin typeface="メイリオ" panose="020B0604030504040204" pitchFamily="50" charset="-128"/>
                <a:ea typeface="メイリオ" panose="020B0604030504040204" pitchFamily="50" charset="-128"/>
              </a:rPr>
              <a:t>同一手順</a:t>
            </a:r>
            <a:r>
              <a:rPr kumimoji="1" lang="ja-JP" altLang="en-US" sz="1600" dirty="0">
                <a:solidFill>
                  <a:schemeClr val="tx1">
                    <a:lumMod val="65000"/>
                    <a:lumOff val="35000"/>
                  </a:schemeClr>
                </a:solidFill>
                <a:latin typeface="メイリオ" panose="020B0604030504040204" pitchFamily="50" charset="-128"/>
                <a:ea typeface="メイリオ" panose="020B0604030504040204" pitchFamily="50" charset="-128"/>
              </a:rPr>
              <a:t>なので</a:t>
            </a:r>
            <a:r>
              <a:rPr kumimoji="1" lang="ja-JP" altLang="en-US" sz="2400" dirty="0">
                <a:solidFill>
                  <a:schemeClr val="accent1">
                    <a:lumMod val="50000"/>
                  </a:schemeClr>
                </a:solidFill>
                <a:latin typeface="メイリオ" panose="020B0604030504040204" pitchFamily="50" charset="-128"/>
                <a:ea typeface="メイリオ" panose="020B0604030504040204" pitchFamily="50" charset="-128"/>
              </a:rPr>
              <a:t>　</a:t>
            </a:r>
            <a:endParaRPr kumimoji="1" lang="ja-JP" altLang="en-US" dirty="0">
              <a:solidFill>
                <a:schemeClr val="accent1">
                  <a:lumMod val="50000"/>
                </a:schemeClr>
              </a:solidFill>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1FFCEEC1-63E8-4F92-A143-B9222BC17640}"/>
              </a:ext>
            </a:extLst>
          </p:cNvPr>
          <p:cNvSpPr txBox="1"/>
          <p:nvPr/>
        </p:nvSpPr>
        <p:spPr>
          <a:xfrm>
            <a:off x="262472" y="3806524"/>
            <a:ext cx="8892480" cy="400110"/>
          </a:xfrm>
          <a:prstGeom prst="rect">
            <a:avLst/>
          </a:prstGeom>
          <a:noFill/>
        </p:spPr>
        <p:txBody>
          <a:bodyPr wrap="square" rtlCol="0">
            <a:spAutoFit/>
          </a:bodyPr>
          <a:lstStyle/>
          <a:p>
            <a:r>
              <a:rPr lang="ja-JP" altLang="en-US" sz="2000" dirty="0">
                <a:solidFill>
                  <a:schemeClr val="tx1">
                    <a:lumMod val="65000"/>
                    <a:lumOff val="35000"/>
                  </a:schemeClr>
                </a:solidFill>
                <a:latin typeface="メイリオ" panose="020B0604030504040204" pitchFamily="50" charset="-128"/>
                <a:ea typeface="メイリオ" panose="020B0604030504040204" pitchFamily="50" charset="-128"/>
              </a:rPr>
              <a:t>・その結果、</a:t>
            </a:r>
            <a:r>
              <a:rPr lang="ja-JP" altLang="en-US" sz="2000" b="1" dirty="0">
                <a:solidFill>
                  <a:schemeClr val="tx1">
                    <a:lumMod val="65000"/>
                    <a:lumOff val="35000"/>
                  </a:schemeClr>
                </a:solidFill>
                <a:latin typeface="メイリオ" panose="020B0604030504040204" pitchFamily="50" charset="-128"/>
                <a:ea typeface="メイリオ" panose="020B0604030504040204" pitchFamily="50" charset="-128"/>
              </a:rPr>
              <a:t>生徒の理解定着が良く</a:t>
            </a:r>
            <a:r>
              <a:rPr lang="ja-JP" altLang="en-US" sz="2000" b="1" dirty="0">
                <a:solidFill>
                  <a:srgbClr val="5B9BD5">
                    <a:lumMod val="50000"/>
                  </a:srgbClr>
                </a:solidFill>
                <a:latin typeface="メイリオ" panose="020B0604030504040204" pitchFamily="50" charset="-128"/>
                <a:ea typeface="メイリオ" panose="020B0604030504040204" pitchFamily="50" charset="-128"/>
              </a:rPr>
              <a:t>　</a:t>
            </a:r>
            <a:r>
              <a:rPr lang="ja-JP" altLang="en-US" sz="2000" b="1" dirty="0">
                <a:solidFill>
                  <a:srgbClr val="FF0000"/>
                </a:solidFill>
                <a:latin typeface="メイリオ" panose="020B0604030504040204" pitchFamily="50" charset="-128"/>
                <a:ea typeface="メイリオ" panose="020B0604030504040204" pitchFamily="50" charset="-128"/>
              </a:rPr>
              <a:t>８時間教材が ４時間で終了</a:t>
            </a:r>
            <a:r>
              <a:rPr lang="ja-JP" altLang="en-US" sz="2000" dirty="0">
                <a:solidFill>
                  <a:schemeClr val="tx1">
                    <a:lumMod val="65000"/>
                    <a:lumOff val="35000"/>
                  </a:schemeClr>
                </a:solidFill>
                <a:latin typeface="メイリオ" panose="020B0604030504040204" pitchFamily="50" charset="-128"/>
                <a:ea typeface="メイリオ" panose="020B0604030504040204" pitchFamily="50" charset="-128"/>
              </a:rPr>
              <a:t>出来ます。</a:t>
            </a:r>
            <a:endParaRPr kumimoji="1" lang="ja-JP" altLang="en-US"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2E68EE61-1FF6-4830-9145-65DB0AC5436E}"/>
              </a:ext>
            </a:extLst>
          </p:cNvPr>
          <p:cNvSpPr txBox="1"/>
          <p:nvPr/>
        </p:nvSpPr>
        <p:spPr>
          <a:xfrm>
            <a:off x="199991" y="4745242"/>
            <a:ext cx="8892480" cy="400110"/>
          </a:xfrm>
          <a:prstGeom prst="rect">
            <a:avLst/>
          </a:prstGeom>
          <a:noFill/>
        </p:spPr>
        <p:txBody>
          <a:bodyPr wrap="square" rtlCol="0">
            <a:spAutoFit/>
          </a:bodyPr>
          <a:lstStyle/>
          <a:p>
            <a:r>
              <a:rPr lang="ja-JP" altLang="en-US" sz="2000" dirty="0">
                <a:solidFill>
                  <a:schemeClr val="tx1">
                    <a:lumMod val="65000"/>
                    <a:lumOff val="35000"/>
                  </a:schemeClr>
                </a:solidFill>
                <a:latin typeface="メイリオ" panose="020B0604030504040204" pitchFamily="50" charset="-128"/>
                <a:ea typeface="メイリオ" panose="020B0604030504040204" pitchFamily="50" charset="-128"/>
              </a:rPr>
              <a:t>・時間の余裕があるので、負数の</a:t>
            </a:r>
            <a:r>
              <a:rPr lang="ja-JP" altLang="en-US" sz="2000" dirty="0">
                <a:solidFill>
                  <a:srgbClr val="FF0000"/>
                </a:solidFill>
                <a:latin typeface="メイリオ" panose="020B0604030504040204" pitchFamily="50" charset="-128"/>
                <a:ea typeface="メイリオ" panose="020B0604030504040204" pitchFamily="50" charset="-128"/>
              </a:rPr>
              <a:t>加減の意味を繰り返し確認</a:t>
            </a:r>
            <a:r>
              <a:rPr lang="ja-JP" altLang="en-US" sz="2000" dirty="0">
                <a:solidFill>
                  <a:schemeClr val="tx1">
                    <a:lumMod val="65000"/>
                    <a:lumOff val="35000"/>
                  </a:schemeClr>
                </a:solidFill>
                <a:latin typeface="メイリオ" panose="020B0604030504040204" pitchFamily="50" charset="-128"/>
                <a:ea typeface="メイリオ" panose="020B0604030504040204" pitchFamily="50" charset="-128"/>
              </a:rPr>
              <a:t>させられる。</a:t>
            </a:r>
            <a:endParaRPr kumimoji="1" lang="ja-JP" altLang="en-US"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3F3B7599-E34C-4307-9ABC-67D4CF31D369}"/>
              </a:ext>
            </a:extLst>
          </p:cNvPr>
          <p:cNvSpPr txBox="1"/>
          <p:nvPr/>
        </p:nvSpPr>
        <p:spPr>
          <a:xfrm>
            <a:off x="410312" y="5357598"/>
            <a:ext cx="8748463" cy="1323439"/>
          </a:xfrm>
          <a:prstGeom prst="rect">
            <a:avLst/>
          </a:prstGeom>
          <a:noFill/>
        </p:spPr>
        <p:txBody>
          <a:bodyPr wrap="square" rtlCol="0">
            <a:spAutoFit/>
          </a:bodyPr>
          <a:lstStyle/>
          <a:p>
            <a:r>
              <a:rPr lang="ja-JP" altLang="en-US" sz="2400" dirty="0">
                <a:solidFill>
                  <a:schemeClr val="tx1">
                    <a:lumMod val="65000"/>
                    <a:lumOff val="35000"/>
                  </a:schemeClr>
                </a:solidFill>
                <a:latin typeface="メイリオ" panose="020B0604030504040204" pitchFamily="50" charset="-128"/>
                <a:ea typeface="メイリオ" panose="020B0604030504040204" pitchFamily="50" charset="-128"/>
              </a:rPr>
              <a:t>具体的な授業案や授業用問題集などは、</a:t>
            </a:r>
            <a:r>
              <a:rPr lang="ja-JP" altLang="en-US" sz="2800" dirty="0">
                <a:solidFill>
                  <a:schemeClr val="tx1">
                    <a:lumMod val="65000"/>
                    <a:lumOff val="35000"/>
                  </a:schemeClr>
                </a:solidFill>
                <a:latin typeface="メイリオ" panose="020B0604030504040204" pitchFamily="50" charset="-128"/>
                <a:ea typeface="メイリオ" panose="020B0604030504040204" pitchFamily="50" charset="-128"/>
              </a:rPr>
              <a:t>配布資料と</a:t>
            </a:r>
            <a:endParaRPr lang="en-US" altLang="ja-JP" sz="2800" dirty="0">
              <a:solidFill>
                <a:schemeClr val="tx1">
                  <a:lumMod val="65000"/>
                  <a:lumOff val="35000"/>
                </a:schemeClr>
              </a:solidFill>
              <a:latin typeface="メイリオ" panose="020B0604030504040204" pitchFamily="50" charset="-128"/>
              <a:ea typeface="メイリオ" panose="020B0604030504040204" pitchFamily="50" charset="-128"/>
            </a:endParaRPr>
          </a:p>
          <a:p>
            <a:r>
              <a:rPr kumimoji="1" lang="ja-JP" altLang="en-US" sz="2800" dirty="0">
                <a:solidFill>
                  <a:schemeClr val="tx1">
                    <a:lumMod val="65000"/>
                    <a:lumOff val="35000"/>
                  </a:schemeClr>
                </a:solidFill>
                <a:latin typeface="メイリオ" panose="020B0604030504040204" pitchFamily="50" charset="-128"/>
                <a:ea typeface="メイリオ" panose="020B0604030504040204" pitchFamily="50" charset="-128"/>
              </a:rPr>
              <a:t>　　</a:t>
            </a:r>
            <a:r>
              <a:rPr lang="ja-JP" altLang="en-US" sz="2400" dirty="0">
                <a:solidFill>
                  <a:schemeClr val="tx1">
                    <a:lumMod val="65000"/>
                    <a:lumOff val="35000"/>
                  </a:schemeClr>
                </a:solidFill>
                <a:latin typeface="メイリオ" panose="020B0604030504040204" pitchFamily="50" charset="-128"/>
                <a:ea typeface="メイリオ" panose="020B0604030504040204" pitchFamily="50" charset="-128"/>
              </a:rPr>
              <a:t>筆者ホームページ </a:t>
            </a:r>
            <a:r>
              <a:rPr lang="ja-JP" altLang="en-US" sz="2800" dirty="0">
                <a:solidFill>
                  <a:schemeClr val="tx1">
                    <a:lumMod val="65000"/>
                    <a:lumOff val="35000"/>
                  </a:schemeClr>
                </a:solidFill>
                <a:latin typeface="メイリオ" panose="020B0604030504040204" pitchFamily="50" charset="-128"/>
                <a:ea typeface="メイリオ" panose="020B0604030504040204" pitchFamily="50" charset="-128"/>
              </a:rPr>
              <a:t>「</a:t>
            </a:r>
            <a:r>
              <a:rPr lang="ja-JP" altLang="en-US" sz="2800" b="1" dirty="0">
                <a:solidFill>
                  <a:srgbClr val="0070C0"/>
                </a:solidFill>
                <a:latin typeface="メイリオ" panose="020B0604030504040204" pitchFamily="50" charset="-128"/>
                <a:ea typeface="メイリオ" panose="020B0604030504040204" pitchFamily="50" charset="-128"/>
              </a:rPr>
              <a:t>正負の数の加減　奈良</a:t>
            </a:r>
            <a:r>
              <a:rPr lang="ja-JP" altLang="en-US" sz="2800" dirty="0">
                <a:solidFill>
                  <a:schemeClr val="tx1">
                    <a:lumMod val="65000"/>
                    <a:lumOff val="35000"/>
                  </a:schemeClr>
                </a:solidFill>
                <a:latin typeface="メイリオ" panose="020B0604030504040204" pitchFamily="50" charset="-128"/>
                <a:ea typeface="メイリオ" panose="020B0604030504040204" pitchFamily="50" charset="-128"/>
              </a:rPr>
              <a:t>」</a:t>
            </a:r>
            <a:r>
              <a:rPr lang="ja-JP" altLang="en-US" sz="2400" dirty="0">
                <a:solidFill>
                  <a:schemeClr val="tx1">
                    <a:lumMod val="65000"/>
                    <a:lumOff val="35000"/>
                  </a:schemeClr>
                </a:solidFill>
                <a:latin typeface="メイリオ" panose="020B0604030504040204" pitchFamily="50" charset="-128"/>
                <a:ea typeface="メイリオ" panose="020B0604030504040204" pitchFamily="50" charset="-128"/>
              </a:rPr>
              <a:t>を</a:t>
            </a:r>
            <a:endParaRPr lang="en-US" altLang="ja-JP" sz="2400" dirty="0">
              <a:solidFill>
                <a:schemeClr val="tx1">
                  <a:lumMod val="65000"/>
                  <a:lumOff val="35000"/>
                </a:schemeClr>
              </a:solidFill>
              <a:latin typeface="メイリオ" panose="020B0604030504040204" pitchFamily="50" charset="-128"/>
              <a:ea typeface="メイリオ" panose="020B0604030504040204" pitchFamily="50" charset="-128"/>
            </a:endParaRPr>
          </a:p>
          <a:p>
            <a:r>
              <a:rPr kumimoji="1" lang="ja-JP" altLang="en-US" sz="2400" dirty="0">
                <a:solidFill>
                  <a:schemeClr val="tx1">
                    <a:lumMod val="65000"/>
                    <a:lumOff val="35000"/>
                  </a:schemeClr>
                </a:solidFill>
                <a:latin typeface="メイリオ" panose="020B0604030504040204" pitchFamily="50" charset="-128"/>
                <a:ea typeface="メイリオ" panose="020B0604030504040204" pitchFamily="50" charset="-128"/>
              </a:rPr>
              <a:t>　 　</a:t>
            </a:r>
            <a:r>
              <a:rPr lang="ja-JP" altLang="en-US" sz="2400" dirty="0">
                <a:solidFill>
                  <a:schemeClr val="tx1">
                    <a:lumMod val="65000"/>
                    <a:lumOff val="35000"/>
                  </a:schemeClr>
                </a:solidFill>
                <a:latin typeface="メイリオ" panose="020B0604030504040204" pitchFamily="50" charset="-128"/>
                <a:ea typeface="メイリオ" panose="020B0604030504040204" pitchFamily="50" charset="-128"/>
              </a:rPr>
              <a:t>参照願います。</a:t>
            </a:r>
            <a:endParaRPr kumimoji="1" lang="ja-JP" altLang="en-US" sz="2400"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22FD11DB-6343-4ADC-86DA-BF0CD767F2D5}"/>
              </a:ext>
            </a:extLst>
          </p:cNvPr>
          <p:cNvSpPr txBox="1"/>
          <p:nvPr/>
        </p:nvSpPr>
        <p:spPr>
          <a:xfrm>
            <a:off x="256996" y="4226613"/>
            <a:ext cx="8868255" cy="400110"/>
          </a:xfrm>
          <a:prstGeom prst="rect">
            <a:avLst/>
          </a:prstGeom>
          <a:noFill/>
        </p:spPr>
        <p:txBody>
          <a:bodyPr wrap="square" rtlCol="0">
            <a:spAutoFit/>
          </a:bodyPr>
          <a:lstStyle/>
          <a:p>
            <a:r>
              <a:rPr lang="ja-JP" altLang="en-US" sz="2000" dirty="0">
                <a:solidFill>
                  <a:prstClr val="black">
                    <a:lumMod val="65000"/>
                    <a:lumOff val="35000"/>
                  </a:prstClr>
                </a:solidFill>
                <a:latin typeface="メイリオ" panose="020B0604030504040204" pitchFamily="50" charset="-128"/>
                <a:ea typeface="メイリオ" panose="020B0604030504040204" pitchFamily="50" charset="-128"/>
              </a:rPr>
              <a:t>・説明が少なく単純なので　授業者の負担は　思いのほか軽いです。</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0931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arn(inVertical)">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arn(inVertical)">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0" grpId="0"/>
      <p:bldP spid="11"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2D106F3-A10C-41D7-A6A3-C087475E9C7C}"/>
              </a:ext>
            </a:extLst>
          </p:cNvPr>
          <p:cNvSpPr txBox="1"/>
          <p:nvPr/>
        </p:nvSpPr>
        <p:spPr>
          <a:xfrm>
            <a:off x="291950" y="692293"/>
            <a:ext cx="8852050" cy="2000548"/>
          </a:xfrm>
          <a:prstGeom prst="rect">
            <a:avLst/>
          </a:prstGeom>
          <a:noFill/>
        </p:spPr>
        <p:txBody>
          <a:bodyPr wrap="square" rtlCol="0">
            <a:spAutoFit/>
          </a:bodyPr>
          <a:lstStyle/>
          <a:p>
            <a:r>
              <a:rPr lang="ja-JP" altLang="en-US" sz="2800" b="1" dirty="0">
                <a:solidFill>
                  <a:schemeClr val="accent5">
                    <a:lumMod val="75000"/>
                  </a:schemeClr>
                </a:solidFill>
                <a:latin typeface="HG教科書体" panose="02020609000000000000" pitchFamily="17" charset="-128"/>
                <a:ea typeface="HG教科書体" panose="02020609000000000000" pitchFamily="17" charset="-128"/>
              </a:rPr>
              <a:t>最後に</a:t>
            </a:r>
            <a:r>
              <a:rPr lang="ja-JP" altLang="en-US" sz="2400" b="1" dirty="0">
                <a:solidFill>
                  <a:schemeClr val="accent5">
                    <a:lumMod val="75000"/>
                  </a:schemeClr>
                </a:solidFill>
                <a:latin typeface="HG教科書体" panose="02020609000000000000" pitchFamily="17" charset="-128"/>
                <a:ea typeface="HG教科書体" panose="02020609000000000000" pitchFamily="17" charset="-128"/>
              </a:rPr>
              <a:t>、</a:t>
            </a:r>
            <a:endParaRPr lang="en-US" altLang="ja-JP" sz="2400" b="1" dirty="0">
              <a:solidFill>
                <a:schemeClr val="accent5">
                  <a:lumMod val="75000"/>
                </a:schemeClr>
              </a:solidFill>
              <a:latin typeface="HG教科書体" panose="02020609000000000000" pitchFamily="17" charset="-128"/>
              <a:ea typeface="HG教科書体" panose="02020609000000000000" pitchFamily="17" charset="-128"/>
            </a:endParaRPr>
          </a:p>
          <a:p>
            <a:endParaRPr lang="en-US" altLang="ja-JP" sz="2400" b="1" dirty="0">
              <a:solidFill>
                <a:schemeClr val="accent5">
                  <a:lumMod val="75000"/>
                </a:schemeClr>
              </a:solidFill>
              <a:latin typeface="HG教科書体" panose="02020609000000000000" pitchFamily="17" charset="-128"/>
              <a:ea typeface="HG教科書体" panose="02020609000000000000" pitchFamily="17" charset="-128"/>
            </a:endParaRPr>
          </a:p>
          <a:p>
            <a:r>
              <a:rPr lang="ja-JP" altLang="en-US" sz="2400" b="1" dirty="0">
                <a:solidFill>
                  <a:schemeClr val="accent5">
                    <a:lumMod val="75000"/>
                  </a:schemeClr>
                </a:solidFill>
                <a:latin typeface="HG教科書体" panose="02020609000000000000" pitchFamily="17" charset="-128"/>
                <a:ea typeface="HG教科書体" panose="02020609000000000000" pitchFamily="17" charset="-128"/>
              </a:rPr>
              <a:t>時々　生徒から質問されます。「数学って　算数と違って生活するのに何の役にも立たないのに　何で必要なんですか？」と。　先生方　どのように答えらえますか。</a:t>
            </a:r>
            <a:endParaRPr lang="en-US" altLang="ja-JP" sz="2400" b="1" dirty="0">
              <a:solidFill>
                <a:schemeClr val="accent5">
                  <a:lumMod val="75000"/>
                </a:schemeClr>
              </a:solidFill>
              <a:latin typeface="HG教科書体" panose="02020609000000000000" pitchFamily="17" charset="-128"/>
              <a:ea typeface="HG教科書体" panose="02020609000000000000" pitchFamily="17" charset="-128"/>
            </a:endParaRPr>
          </a:p>
        </p:txBody>
      </p:sp>
      <p:sp>
        <p:nvSpPr>
          <p:cNvPr id="6" name="テキスト ボックス 5">
            <a:extLst>
              <a:ext uri="{FF2B5EF4-FFF2-40B4-BE49-F238E27FC236}">
                <a16:creationId xmlns:a16="http://schemas.microsoft.com/office/drawing/2014/main" id="{97848C08-7D8B-42D8-A9AE-EDD4FC4DA59E}"/>
              </a:ext>
            </a:extLst>
          </p:cNvPr>
          <p:cNvSpPr txBox="1"/>
          <p:nvPr/>
        </p:nvSpPr>
        <p:spPr>
          <a:xfrm>
            <a:off x="410312" y="77530"/>
            <a:ext cx="8748462" cy="830997"/>
          </a:xfrm>
          <a:prstGeom prst="rect">
            <a:avLst/>
          </a:prstGeom>
          <a:noFill/>
        </p:spPr>
        <p:txBody>
          <a:bodyPr wrap="square" rtlCol="0">
            <a:spAutoFit/>
          </a:bodyPr>
          <a:lstStyle/>
          <a:p>
            <a:r>
              <a:rPr lang="ja-JP" altLang="en-US" sz="4800" b="1" dirty="0">
                <a:solidFill>
                  <a:srgbClr val="5B9BD5">
                    <a:lumMod val="75000"/>
                  </a:srgbClr>
                </a:solidFill>
                <a:latin typeface="AR P丸ゴシック体E" panose="020F0900000000000000" pitchFamily="50" charset="-128"/>
                <a:ea typeface="AR P丸ゴシック体E" panose="020F0900000000000000" pitchFamily="50" charset="-128"/>
              </a:rPr>
              <a:t>　</a:t>
            </a:r>
            <a:endParaRPr kumimoji="1" lang="ja-JP" altLang="en-US" sz="2400" b="1" dirty="0"/>
          </a:p>
        </p:txBody>
      </p:sp>
      <p:sp>
        <p:nvSpPr>
          <p:cNvPr id="7" name="テキスト ボックス 6">
            <a:extLst>
              <a:ext uri="{FF2B5EF4-FFF2-40B4-BE49-F238E27FC236}">
                <a16:creationId xmlns:a16="http://schemas.microsoft.com/office/drawing/2014/main" id="{32495938-D17E-43CB-87D4-C3593B6EB9CE}"/>
              </a:ext>
            </a:extLst>
          </p:cNvPr>
          <p:cNvSpPr txBox="1"/>
          <p:nvPr/>
        </p:nvSpPr>
        <p:spPr>
          <a:xfrm>
            <a:off x="0" y="0"/>
            <a:ext cx="4104456" cy="369332"/>
          </a:xfrm>
          <a:prstGeom prst="rect">
            <a:avLst/>
          </a:prstGeom>
          <a:noFill/>
        </p:spPr>
        <p:txBody>
          <a:bodyPr wrap="square" rtlCol="0">
            <a:spAutoFit/>
          </a:bodyPr>
          <a:lstStyle/>
          <a:p>
            <a:pPr lvl="0"/>
            <a:r>
              <a:rPr lang="ja-JP" altLang="en-US" sz="1800" b="1" dirty="0">
                <a:solidFill>
                  <a:prstClr val="black">
                    <a:lumMod val="50000"/>
                    <a:lumOff val="50000"/>
                  </a:prstClr>
                </a:solidFill>
                <a:ea typeface="ＤＦ平成明朝体W7" panose="02010609000101010101" pitchFamily="1" charset="-128"/>
              </a:rPr>
              <a:t>中学校　　数と式分科会　レポート</a:t>
            </a:r>
          </a:p>
        </p:txBody>
      </p:sp>
      <p:sp>
        <p:nvSpPr>
          <p:cNvPr id="3" name="テキスト ボックス 2">
            <a:extLst>
              <a:ext uri="{FF2B5EF4-FFF2-40B4-BE49-F238E27FC236}">
                <a16:creationId xmlns:a16="http://schemas.microsoft.com/office/drawing/2014/main" id="{A5FAFF2D-2616-4B3F-BF7E-0204634BC787}"/>
              </a:ext>
            </a:extLst>
          </p:cNvPr>
          <p:cNvSpPr txBox="1"/>
          <p:nvPr/>
        </p:nvSpPr>
        <p:spPr>
          <a:xfrm>
            <a:off x="291950" y="2892105"/>
            <a:ext cx="8743585" cy="830997"/>
          </a:xfrm>
          <a:prstGeom prst="rect">
            <a:avLst/>
          </a:prstGeom>
          <a:noFill/>
        </p:spPr>
        <p:txBody>
          <a:bodyPr wrap="square" rtlCol="0">
            <a:spAutoFit/>
          </a:bodyPr>
          <a:lstStyle/>
          <a:p>
            <a:r>
              <a:rPr lang="ja-JP" altLang="en-US" sz="2400" b="1" dirty="0">
                <a:solidFill>
                  <a:schemeClr val="accent5">
                    <a:lumMod val="75000"/>
                  </a:schemeClr>
                </a:solidFill>
                <a:latin typeface="HG教科書体" panose="02020609000000000000" pitchFamily="17" charset="-128"/>
                <a:ea typeface="HG教科書体" panose="02020609000000000000" pitchFamily="17" charset="-128"/>
              </a:rPr>
              <a:t>その生徒や質問状況にもより　いろいろ有りますが、</a:t>
            </a:r>
            <a:endParaRPr lang="en-US" altLang="ja-JP" sz="2400" b="1" dirty="0">
              <a:solidFill>
                <a:schemeClr val="accent5">
                  <a:lumMod val="75000"/>
                </a:schemeClr>
              </a:solidFill>
              <a:latin typeface="HG教科書体" panose="02020609000000000000" pitchFamily="17" charset="-128"/>
              <a:ea typeface="HG教科書体" panose="02020609000000000000" pitchFamily="17" charset="-128"/>
            </a:endParaRPr>
          </a:p>
          <a:p>
            <a:r>
              <a:rPr lang="ja-JP" altLang="en-US" sz="2400" b="1" dirty="0">
                <a:solidFill>
                  <a:schemeClr val="accent5">
                    <a:lumMod val="75000"/>
                  </a:schemeClr>
                </a:solidFill>
                <a:latin typeface="HG教科書体" panose="02020609000000000000" pitchFamily="17" charset="-128"/>
                <a:ea typeface="HG教科書体" panose="02020609000000000000" pitchFamily="17" charset="-128"/>
              </a:rPr>
              <a:t>次のように　よく回答しました。</a:t>
            </a:r>
            <a:endParaRPr lang="en-US" altLang="ja-JP" sz="2400" b="1" dirty="0">
              <a:solidFill>
                <a:schemeClr val="accent5">
                  <a:lumMod val="75000"/>
                </a:schemeClr>
              </a:solidFill>
              <a:latin typeface="HG教科書体" panose="02020609000000000000" pitchFamily="17" charset="-128"/>
              <a:ea typeface="HG教科書体" panose="02020609000000000000" pitchFamily="17" charset="-128"/>
            </a:endParaRPr>
          </a:p>
        </p:txBody>
      </p:sp>
      <p:sp>
        <p:nvSpPr>
          <p:cNvPr id="4" name="テキスト ボックス 3">
            <a:extLst>
              <a:ext uri="{FF2B5EF4-FFF2-40B4-BE49-F238E27FC236}">
                <a16:creationId xmlns:a16="http://schemas.microsoft.com/office/drawing/2014/main" id="{6E7EF48B-BA9C-407E-ACD3-9175607D73B0}"/>
              </a:ext>
            </a:extLst>
          </p:cNvPr>
          <p:cNvSpPr txBox="1"/>
          <p:nvPr/>
        </p:nvSpPr>
        <p:spPr>
          <a:xfrm>
            <a:off x="287524" y="4365104"/>
            <a:ext cx="8568952" cy="1938992"/>
          </a:xfrm>
          <a:prstGeom prst="rect">
            <a:avLst/>
          </a:prstGeom>
          <a:noFill/>
        </p:spPr>
        <p:txBody>
          <a:bodyPr wrap="square" rtlCol="0">
            <a:spAutoFit/>
          </a:bodyPr>
          <a:lstStyle/>
          <a:p>
            <a:r>
              <a:rPr lang="ja-JP" altLang="en-US" sz="2400" b="1" dirty="0">
                <a:solidFill>
                  <a:schemeClr val="accent5">
                    <a:lumMod val="75000"/>
                  </a:schemeClr>
                </a:solidFill>
                <a:latin typeface="HG教科書体" panose="02020609000000000000" pitchFamily="17" charset="-128"/>
                <a:ea typeface="HG教科書体" panose="02020609000000000000" pitchFamily="17" charset="-128"/>
              </a:rPr>
              <a:t>君の言うように　ほとんど役に立たないでしょう。しかし、</a:t>
            </a:r>
            <a:endParaRPr lang="en-US" altLang="ja-JP" sz="2400" b="1" dirty="0">
              <a:solidFill>
                <a:schemeClr val="accent5">
                  <a:lumMod val="75000"/>
                </a:schemeClr>
              </a:solidFill>
              <a:latin typeface="HG教科書体" panose="02020609000000000000" pitchFamily="17" charset="-128"/>
              <a:ea typeface="HG教科書体" panose="02020609000000000000" pitchFamily="17" charset="-128"/>
            </a:endParaRPr>
          </a:p>
          <a:p>
            <a:r>
              <a:rPr lang="ja-JP" altLang="en-US" sz="2400" b="1" dirty="0">
                <a:solidFill>
                  <a:schemeClr val="accent5">
                    <a:lumMod val="75000"/>
                  </a:schemeClr>
                </a:solidFill>
                <a:latin typeface="HG教科書体" panose="02020609000000000000" pitchFamily="17" charset="-128"/>
                <a:ea typeface="HG教科書体" panose="02020609000000000000" pitchFamily="17" charset="-128"/>
              </a:rPr>
              <a:t>多くの人に言えることは、いろいろ知っていれば　人に　</a:t>
            </a:r>
            <a:endParaRPr lang="en-US" altLang="ja-JP" sz="2400" b="1" dirty="0">
              <a:solidFill>
                <a:schemeClr val="accent5">
                  <a:lumMod val="75000"/>
                </a:schemeClr>
              </a:solidFill>
              <a:latin typeface="HG教科書体" panose="02020609000000000000" pitchFamily="17" charset="-128"/>
              <a:ea typeface="HG教科書体" panose="02020609000000000000" pitchFamily="17" charset="-128"/>
            </a:endParaRPr>
          </a:p>
          <a:p>
            <a:r>
              <a:rPr lang="ja-JP" altLang="en-US" sz="2400" b="1" dirty="0">
                <a:solidFill>
                  <a:schemeClr val="accent5">
                    <a:lumMod val="75000"/>
                  </a:schemeClr>
                </a:solidFill>
                <a:latin typeface="HG教科書体" panose="02020609000000000000" pitchFamily="17" charset="-128"/>
                <a:ea typeface="HG教科書体" panose="02020609000000000000" pitchFamily="17" charset="-128"/>
              </a:rPr>
              <a:t>騙</a:t>
            </a:r>
            <a:r>
              <a:rPr lang="ja-JP" altLang="en-US" sz="1600" b="1" dirty="0">
                <a:solidFill>
                  <a:schemeClr val="accent5">
                    <a:lumMod val="75000"/>
                  </a:schemeClr>
                </a:solidFill>
                <a:latin typeface="HG教科書体" panose="02020609000000000000" pitchFamily="17" charset="-128"/>
                <a:ea typeface="HG教科書体" panose="02020609000000000000" pitchFamily="17" charset="-128"/>
              </a:rPr>
              <a:t>（だま）</a:t>
            </a:r>
            <a:r>
              <a:rPr lang="ja-JP" altLang="en-US" sz="2400" b="1" dirty="0">
                <a:solidFill>
                  <a:schemeClr val="accent5">
                    <a:lumMod val="75000"/>
                  </a:schemeClr>
                </a:solidFill>
                <a:latin typeface="HG教科書体" panose="02020609000000000000" pitchFamily="17" charset="-128"/>
                <a:ea typeface="HG教科書体" panose="02020609000000000000" pitchFamily="17" charset="-128"/>
              </a:rPr>
              <a:t>される事が少なくなるでしょう。</a:t>
            </a:r>
            <a:endParaRPr lang="en-US" altLang="ja-JP" sz="2400" b="1" dirty="0">
              <a:solidFill>
                <a:schemeClr val="accent5">
                  <a:lumMod val="75000"/>
                </a:schemeClr>
              </a:solidFill>
              <a:latin typeface="HG教科書体" panose="02020609000000000000" pitchFamily="17" charset="-128"/>
              <a:ea typeface="HG教科書体" panose="02020609000000000000" pitchFamily="17" charset="-128"/>
            </a:endParaRPr>
          </a:p>
          <a:p>
            <a:r>
              <a:rPr lang="ja-JP" altLang="en-US" sz="2400" b="1" dirty="0">
                <a:solidFill>
                  <a:schemeClr val="accent5">
                    <a:lumMod val="75000"/>
                  </a:schemeClr>
                </a:solidFill>
                <a:latin typeface="HG教科書体" panose="02020609000000000000" pitchFamily="17" charset="-128"/>
                <a:ea typeface="HG教科書体" panose="02020609000000000000" pitchFamily="17" charset="-128"/>
              </a:rPr>
              <a:t>悪いやつらは　けっこう頭がよく、うまく騙すからね、、。</a:t>
            </a:r>
            <a:endParaRPr lang="en-US" altLang="ja-JP" sz="2400" b="1" dirty="0">
              <a:solidFill>
                <a:schemeClr val="accent5">
                  <a:lumMod val="75000"/>
                </a:schemeClr>
              </a:solidFill>
              <a:latin typeface="HG教科書体" panose="02020609000000000000" pitchFamily="17" charset="-128"/>
              <a:ea typeface="HG教科書体" panose="02020609000000000000" pitchFamily="17" charset="-128"/>
            </a:endParaRPr>
          </a:p>
          <a:p>
            <a:r>
              <a:rPr lang="ja-JP" altLang="en-US" sz="2400" b="1" dirty="0">
                <a:solidFill>
                  <a:schemeClr val="accent5">
                    <a:lumMod val="75000"/>
                  </a:schemeClr>
                </a:solidFill>
                <a:latin typeface="HG正楷書体-PRO" panose="03000600000000000000" pitchFamily="66" charset="-128"/>
                <a:ea typeface="ＤＦ平成明朝体W7" panose="02010609000101010101" pitchFamily="1" charset="-128"/>
              </a:rPr>
              <a:t>　</a:t>
            </a:r>
            <a:endParaRPr kumimoji="1" lang="ja-JP" altLang="en-US" sz="2400" dirty="0"/>
          </a:p>
        </p:txBody>
      </p:sp>
    </p:spTree>
    <p:extLst>
      <p:ext uri="{BB962C8B-B14F-4D97-AF65-F5344CB8AC3E}">
        <p14:creationId xmlns:p14="http://schemas.microsoft.com/office/powerpoint/2010/main" val="219223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9512" y="116632"/>
            <a:ext cx="4320480" cy="261610"/>
          </a:xfrm>
          <a:prstGeom prst="rect">
            <a:avLst/>
          </a:prstGeom>
          <a:noFill/>
        </p:spPr>
        <p:txBody>
          <a:bodyPr wrap="square" rtlCol="0">
            <a:spAutoFit/>
          </a:bodyPr>
          <a:lstStyle/>
          <a:p>
            <a:pPr lvl="0"/>
            <a:r>
              <a:rPr lang="ja-JP" altLang="en-US" sz="1100" b="1" dirty="0">
                <a:solidFill>
                  <a:srgbClr val="FFFFFF"/>
                </a:solidFill>
              </a:rPr>
              <a:t>中学校　　数と式分科会　レポート</a:t>
            </a:r>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692696"/>
            <a:ext cx="8784976" cy="5317474"/>
          </a:xfrm>
          <a:prstGeom prst="rect">
            <a:avLst/>
          </a:prstGeom>
        </p:spPr>
      </p:pic>
      <p:sp>
        <p:nvSpPr>
          <p:cNvPr id="4" name="テキスト ボックス 3"/>
          <p:cNvSpPr txBox="1"/>
          <p:nvPr/>
        </p:nvSpPr>
        <p:spPr>
          <a:xfrm>
            <a:off x="6372200" y="266446"/>
            <a:ext cx="2771800" cy="369332"/>
          </a:xfrm>
          <a:prstGeom prst="rect">
            <a:avLst/>
          </a:prstGeom>
          <a:noFill/>
        </p:spPr>
        <p:txBody>
          <a:bodyPr wrap="square" rtlCol="0">
            <a:spAutoFit/>
          </a:bodyPr>
          <a:lstStyle/>
          <a:p>
            <a:r>
              <a:rPr kumimoji="1" lang="ja-JP" altLang="en-US" b="1" dirty="0">
                <a:solidFill>
                  <a:schemeClr val="accent6">
                    <a:lumMod val="50000"/>
                  </a:schemeClr>
                </a:solidFill>
                <a:latin typeface="HG正楷書体-PRO" panose="03000600000000000000" pitchFamily="66" charset="-128"/>
                <a:ea typeface="HG正楷書体-PRO" panose="03000600000000000000" pitchFamily="66" charset="-128"/>
              </a:rPr>
              <a:t>春の　東大寺 大仏池</a:t>
            </a:r>
            <a:r>
              <a:rPr kumimoji="1" lang="ja-JP" altLang="en-US" dirty="0"/>
              <a:t>　</a:t>
            </a:r>
          </a:p>
        </p:txBody>
      </p:sp>
      <p:sp>
        <p:nvSpPr>
          <p:cNvPr id="5" name="テキスト ボックス 4"/>
          <p:cNvSpPr txBox="1"/>
          <p:nvPr/>
        </p:nvSpPr>
        <p:spPr>
          <a:xfrm>
            <a:off x="2267744" y="6156593"/>
            <a:ext cx="6768752" cy="584775"/>
          </a:xfrm>
          <a:prstGeom prst="rect">
            <a:avLst/>
          </a:prstGeom>
          <a:noFill/>
        </p:spPr>
        <p:txBody>
          <a:bodyPr wrap="square" rtlCol="0">
            <a:spAutoFit/>
          </a:bodyPr>
          <a:lstStyle/>
          <a:p>
            <a:r>
              <a:rPr kumimoji="1" lang="ja-JP" altLang="en-US" sz="3200" b="1" dirty="0">
                <a:solidFill>
                  <a:srgbClr val="002060"/>
                </a:solidFill>
                <a:latin typeface="HG正楷書体-PRO" pitchFamily="66" charset="-128"/>
                <a:ea typeface="HG正楷書体-PRO" pitchFamily="66" charset="-128"/>
              </a:rPr>
              <a:t>ご清聴 ありがとう御座いました。</a:t>
            </a:r>
          </a:p>
        </p:txBody>
      </p:sp>
    </p:spTree>
    <p:extLst>
      <p:ext uri="{BB962C8B-B14F-4D97-AF65-F5344CB8AC3E}">
        <p14:creationId xmlns:p14="http://schemas.microsoft.com/office/powerpoint/2010/main" val="4192806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a:hlinkClick r:id="" action="ppaction://ole?verb=0"/>
            <a:extLst>
              <a:ext uri="{FF2B5EF4-FFF2-40B4-BE49-F238E27FC236}">
                <a16:creationId xmlns:a16="http://schemas.microsoft.com/office/drawing/2014/main" id="{14F1E23E-F501-7C44-7228-C4876C22B5EC}"/>
              </a:ext>
            </a:extLst>
          </p:cNvPr>
          <p:cNvGraphicFramePr>
            <a:graphicFrameLocks noChangeAspect="1"/>
          </p:cNvGraphicFramePr>
          <p:nvPr>
            <p:extLst>
              <p:ext uri="{D42A27DB-BD31-4B8C-83A1-F6EECF244321}">
                <p14:modId xmlns:p14="http://schemas.microsoft.com/office/powerpoint/2010/main" val="3812134403"/>
              </p:ext>
            </p:extLst>
          </p:nvPr>
        </p:nvGraphicFramePr>
        <p:xfrm>
          <a:off x="251520" y="260648"/>
          <a:ext cx="8568952" cy="6426714"/>
        </p:xfrm>
        <a:graphic>
          <a:graphicData uri="http://schemas.openxmlformats.org/presentationml/2006/ole">
            <mc:AlternateContent xmlns:mc="http://schemas.openxmlformats.org/markup-compatibility/2006">
              <mc:Choice xmlns:v="urn:schemas-microsoft-com:vml" Requires="v">
                <p:oleObj name="Presentation" r:id="rId2" imgW="4572095" imgH="3429123" progId="PowerPoint.Show.12">
                  <p:embed/>
                </p:oleObj>
              </mc:Choice>
              <mc:Fallback>
                <p:oleObj name="Presentation" r:id="rId2" imgW="4572095" imgH="3429123" progId="PowerPoint.Show.12">
                  <p:embed/>
                  <p:pic>
                    <p:nvPicPr>
                      <p:cNvPr id="0" name=""/>
                      <p:cNvPicPr/>
                      <p:nvPr/>
                    </p:nvPicPr>
                    <p:blipFill>
                      <a:blip r:embed="rId3"/>
                      <a:stretch>
                        <a:fillRect/>
                      </a:stretch>
                    </p:blipFill>
                    <p:spPr>
                      <a:xfrm>
                        <a:off x="251520" y="260648"/>
                        <a:ext cx="8568952" cy="6426714"/>
                      </a:xfrm>
                      <a:prstGeom prst="rect">
                        <a:avLst/>
                      </a:prstGeom>
                    </p:spPr>
                  </p:pic>
                </p:oleObj>
              </mc:Fallback>
            </mc:AlternateContent>
          </a:graphicData>
        </a:graphic>
      </p:graphicFrame>
    </p:spTree>
    <p:extLst>
      <p:ext uri="{BB962C8B-B14F-4D97-AF65-F5344CB8AC3E}">
        <p14:creationId xmlns:p14="http://schemas.microsoft.com/office/powerpoint/2010/main" val="35639568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95536" y="397401"/>
            <a:ext cx="8280920" cy="6063198"/>
          </a:xfrm>
          <a:prstGeom prst="rect">
            <a:avLst/>
          </a:prstGeom>
          <a:noFill/>
        </p:spPr>
        <p:txBody>
          <a:bodyPr wrap="square" rtlCol="0" anchor="b">
            <a:spAutoFit/>
          </a:bodyPr>
          <a:lstStyle/>
          <a:p>
            <a:pPr lvl="0"/>
            <a:r>
              <a:rPr lang="en-US" altLang="ja-JP" b="1" dirty="0">
                <a:solidFill>
                  <a:srgbClr val="FFFFFF"/>
                </a:solidFill>
              </a:rPr>
              <a:t> </a:t>
            </a:r>
            <a:r>
              <a:rPr lang="ja-JP" altLang="en-US" b="1" dirty="0">
                <a:solidFill>
                  <a:srgbClr val="FFFFFF"/>
                </a:solidFill>
              </a:rPr>
              <a:t>　</a:t>
            </a:r>
            <a:r>
              <a:rPr lang="ja-JP" altLang="en-US" sz="2400" b="1" dirty="0">
                <a:solidFill>
                  <a:srgbClr val="002060"/>
                </a:solidFill>
                <a:latin typeface="AR丸ゴシック体E" panose="020F0909000000000000" pitchFamily="49" charset="-128"/>
                <a:ea typeface="AR丸ゴシック体E" panose="020F0909000000000000" pitchFamily="49" charset="-128"/>
              </a:rPr>
              <a:t>演算記号としての　＋</a:t>
            </a:r>
            <a:r>
              <a:rPr lang="en-US" altLang="ja-JP" sz="2400" b="1" dirty="0">
                <a:solidFill>
                  <a:srgbClr val="002060"/>
                </a:solidFill>
                <a:latin typeface="AR丸ゴシック体E" panose="020F0909000000000000" pitchFamily="49" charset="-128"/>
                <a:ea typeface="AR丸ゴシック体E" panose="020F0909000000000000" pitchFamily="49" charset="-128"/>
              </a:rPr>
              <a:t>,</a:t>
            </a:r>
            <a:r>
              <a:rPr lang="ja-JP" altLang="en-US" sz="2400" b="1" dirty="0">
                <a:solidFill>
                  <a:srgbClr val="002060"/>
                </a:solidFill>
                <a:latin typeface="AR丸ゴシック体E" panose="020F0909000000000000" pitchFamily="49" charset="-128"/>
                <a:ea typeface="AR丸ゴシック体E" panose="020F0909000000000000" pitchFamily="49" charset="-128"/>
              </a:rPr>
              <a:t>－　はそのままで、符号の方には</a:t>
            </a:r>
            <a:r>
              <a:rPr lang="en-US" altLang="ja-JP" sz="2400" b="1" dirty="0">
                <a:solidFill>
                  <a:srgbClr val="002060"/>
                </a:solidFill>
                <a:latin typeface="AR丸ゴシック体E" panose="020F0909000000000000" pitchFamily="49" charset="-128"/>
                <a:ea typeface="AR丸ゴシック体E" panose="020F0909000000000000" pitchFamily="49" charset="-128"/>
              </a:rPr>
              <a:t> </a:t>
            </a:r>
            <a:r>
              <a:rPr lang="ja-JP" altLang="en-US" sz="2400" b="1" dirty="0">
                <a:solidFill>
                  <a:srgbClr val="002060"/>
                </a:solidFill>
                <a:latin typeface="AR丸ゴシック体E" panose="020F0909000000000000" pitchFamily="49" charset="-128"/>
                <a:ea typeface="AR丸ゴシック体E" panose="020F0909000000000000" pitchFamily="49" charset="-128"/>
              </a:rPr>
              <a:t>⊕⊖ などと別の記号を用意すべしと  以前の私は考えていました。     </a:t>
            </a:r>
            <a:endParaRPr lang="en-US" altLang="ja-JP" sz="2400" b="1" dirty="0">
              <a:solidFill>
                <a:srgbClr val="002060"/>
              </a:solidFill>
              <a:latin typeface="AR丸ゴシック体E" panose="020F0909000000000000" pitchFamily="49" charset="-128"/>
              <a:ea typeface="AR丸ゴシック体E" panose="020F0909000000000000" pitchFamily="49" charset="-128"/>
            </a:endParaRPr>
          </a:p>
          <a:p>
            <a:pPr lvl="0"/>
            <a:r>
              <a:rPr lang="ja-JP" altLang="en-US" sz="2400" b="1" dirty="0">
                <a:solidFill>
                  <a:srgbClr val="002060"/>
                </a:solidFill>
                <a:latin typeface="AR丸ゴシック体E" panose="020F0909000000000000" pitchFamily="49" charset="-128"/>
                <a:ea typeface="AR丸ゴシック体E" panose="020F0909000000000000" pitchFamily="49" charset="-128"/>
              </a:rPr>
              <a:t>しかし、数学のテキストでそのような区別をしているものはありません。（アメリカの教科書は区別しているらしいす。）</a:t>
            </a:r>
            <a:endParaRPr lang="en-US" altLang="ja-JP" sz="2400" b="1" dirty="0">
              <a:solidFill>
                <a:srgbClr val="002060"/>
              </a:solidFill>
              <a:latin typeface="AR丸ゴシック体E" panose="020F0909000000000000" pitchFamily="49" charset="-128"/>
              <a:ea typeface="AR丸ゴシック体E" panose="020F0909000000000000" pitchFamily="49" charset="-128"/>
            </a:endParaRPr>
          </a:p>
          <a:p>
            <a:pPr lvl="0"/>
            <a:r>
              <a:rPr lang="en-US" altLang="ja-JP" sz="2400" b="1" dirty="0">
                <a:solidFill>
                  <a:srgbClr val="002060"/>
                </a:solidFill>
                <a:latin typeface="AR丸ゴシック体E" panose="020F0909000000000000" pitchFamily="49" charset="-128"/>
                <a:ea typeface="AR丸ゴシック体E" panose="020F0909000000000000" pitchFamily="49" charset="-128"/>
              </a:rPr>
              <a:t>  </a:t>
            </a:r>
            <a:r>
              <a:rPr lang="ja-JP" altLang="en-US" sz="2400" b="1" dirty="0">
                <a:solidFill>
                  <a:srgbClr val="002060"/>
                </a:solidFill>
                <a:latin typeface="AR丸ゴシック体E" panose="020F0909000000000000" pitchFamily="49" charset="-128"/>
                <a:ea typeface="AR丸ゴシック体E" panose="020F0909000000000000" pitchFamily="49" charset="-128"/>
              </a:rPr>
              <a:t>　</a:t>
            </a:r>
            <a:endParaRPr lang="en-US" altLang="ja-JP" sz="2400" b="1" dirty="0">
              <a:solidFill>
                <a:srgbClr val="002060"/>
              </a:solidFill>
              <a:latin typeface="AR丸ゴシック体E" panose="020F0909000000000000" pitchFamily="49" charset="-128"/>
              <a:ea typeface="AR丸ゴシック体E" panose="020F0909000000000000" pitchFamily="49" charset="-128"/>
            </a:endParaRPr>
          </a:p>
          <a:p>
            <a:pPr lvl="0"/>
            <a:r>
              <a:rPr lang="en-US" altLang="ja-JP" sz="2400" b="1" dirty="0">
                <a:solidFill>
                  <a:srgbClr val="002060"/>
                </a:solidFill>
                <a:latin typeface="AR丸ゴシック体E" panose="020F0909000000000000" pitchFamily="49" charset="-128"/>
                <a:ea typeface="AR丸ゴシック体E" panose="020F0909000000000000" pitchFamily="49" charset="-128"/>
              </a:rPr>
              <a:t>  </a:t>
            </a:r>
            <a:r>
              <a:rPr lang="ja-JP" altLang="en-US" sz="2400" b="1" dirty="0">
                <a:solidFill>
                  <a:srgbClr val="002060"/>
                </a:solidFill>
                <a:latin typeface="AR丸ゴシック体E" panose="020F0909000000000000" pitchFamily="49" charset="-128"/>
                <a:ea typeface="AR丸ゴシック体E" panose="020F0909000000000000" pitchFamily="49" charset="-128"/>
              </a:rPr>
              <a:t>最近になり、数学の記述方法は　長年の経験で　</a:t>
            </a:r>
            <a:endParaRPr lang="en-US" altLang="ja-JP" sz="2400" b="1" dirty="0">
              <a:solidFill>
                <a:srgbClr val="002060"/>
              </a:solidFill>
              <a:latin typeface="AR丸ゴシック体E" panose="020F0909000000000000" pitchFamily="49" charset="-128"/>
              <a:ea typeface="AR丸ゴシック体E" panose="020F0909000000000000" pitchFamily="49" charset="-128"/>
            </a:endParaRPr>
          </a:p>
          <a:p>
            <a:pPr lvl="0"/>
            <a:r>
              <a:rPr lang="ja-JP" altLang="en-US" sz="2400" b="1" dirty="0">
                <a:solidFill>
                  <a:srgbClr val="002060"/>
                </a:solidFill>
                <a:latin typeface="AR丸ゴシック体E" panose="020F0909000000000000" pitchFamily="49" charset="-128"/>
                <a:ea typeface="AR丸ゴシック体E" panose="020F0909000000000000" pitchFamily="49" charset="-128"/>
              </a:rPr>
              <a:t>よく出来ているものだなぁと　思いあたりました。</a:t>
            </a:r>
            <a:endParaRPr lang="en-US" altLang="ja-JP" sz="2400" b="1" dirty="0">
              <a:solidFill>
                <a:srgbClr val="002060"/>
              </a:solidFill>
              <a:latin typeface="AR丸ゴシック体E" panose="020F0909000000000000" pitchFamily="49" charset="-128"/>
              <a:ea typeface="AR丸ゴシック体E" panose="020F0909000000000000" pitchFamily="49" charset="-128"/>
            </a:endParaRPr>
          </a:p>
          <a:p>
            <a:pPr lvl="0"/>
            <a:r>
              <a:rPr lang="ja-JP" altLang="en-US" sz="2400" b="1" dirty="0">
                <a:solidFill>
                  <a:srgbClr val="002060"/>
                </a:solidFill>
                <a:latin typeface="AR丸ゴシック体E" panose="020F0909000000000000" pitchFamily="49" charset="-128"/>
                <a:ea typeface="AR丸ゴシック体E" panose="020F0909000000000000" pitchFamily="49" charset="-128"/>
              </a:rPr>
              <a:t>符号と演算記号、別のものと言えば別のものですが、　</a:t>
            </a:r>
            <a:endParaRPr lang="en-US" altLang="ja-JP" sz="2400" b="1" dirty="0">
              <a:solidFill>
                <a:srgbClr val="002060"/>
              </a:solidFill>
              <a:latin typeface="AR丸ゴシック体E" panose="020F0909000000000000" pitchFamily="49" charset="-128"/>
              <a:ea typeface="AR丸ゴシック体E" panose="020F0909000000000000" pitchFamily="49" charset="-128"/>
            </a:endParaRPr>
          </a:p>
          <a:p>
            <a:pPr lvl="0"/>
            <a:r>
              <a:rPr lang="ja-JP" altLang="en-US" sz="2400" b="1" dirty="0">
                <a:solidFill>
                  <a:srgbClr val="002060"/>
                </a:solidFill>
                <a:latin typeface="AR丸ゴシック体E" panose="020F0909000000000000" pitchFamily="49" charset="-128"/>
                <a:ea typeface="AR丸ゴシック体E" panose="020F0909000000000000" pitchFamily="49" charset="-128"/>
              </a:rPr>
              <a:t>考えようによっては同じものと解釈出来なくはないと思えます。</a:t>
            </a:r>
            <a:endParaRPr lang="en-US" altLang="ja-JP" sz="2400" b="1" dirty="0">
              <a:solidFill>
                <a:srgbClr val="002060"/>
              </a:solidFill>
              <a:latin typeface="AR丸ゴシック体E" panose="020F0909000000000000" pitchFamily="49" charset="-128"/>
              <a:ea typeface="AR丸ゴシック体E" panose="020F0909000000000000" pitchFamily="49" charset="-128"/>
            </a:endParaRPr>
          </a:p>
          <a:p>
            <a:pPr lvl="0"/>
            <a:endParaRPr lang="en-US" altLang="ja-JP" sz="2400" b="1" dirty="0">
              <a:solidFill>
                <a:srgbClr val="002060"/>
              </a:solidFill>
              <a:latin typeface="AR丸ゴシック体E" panose="020F0909000000000000" pitchFamily="49" charset="-128"/>
              <a:ea typeface="AR丸ゴシック体E" panose="020F0909000000000000" pitchFamily="49" charset="-128"/>
            </a:endParaRPr>
          </a:p>
          <a:p>
            <a:pPr lvl="0"/>
            <a:r>
              <a:rPr lang="en-US" altLang="ja-JP" sz="2400" b="1" dirty="0">
                <a:solidFill>
                  <a:srgbClr val="002060"/>
                </a:solidFill>
                <a:latin typeface="AR丸ゴシック体E" panose="020F0909000000000000" pitchFamily="49" charset="-128"/>
                <a:ea typeface="AR丸ゴシック体E" panose="020F0909000000000000" pitchFamily="49" charset="-128"/>
              </a:rPr>
              <a:t>  </a:t>
            </a:r>
            <a:r>
              <a:rPr lang="ja-JP" altLang="en-US" sz="2400" b="1" dirty="0">
                <a:solidFill>
                  <a:srgbClr val="002060"/>
                </a:solidFill>
                <a:latin typeface="AR丸ゴシック体E" panose="020F0909000000000000" pitchFamily="49" charset="-128"/>
                <a:ea typeface="AR丸ゴシック体E" panose="020F0909000000000000" pitchFamily="49" charset="-128"/>
              </a:rPr>
              <a:t>例えば　－３、のマイナスは普通　符号と呼んでいます。　しかし、次のようにも考えられます。</a:t>
            </a:r>
            <a:endParaRPr lang="en-US" altLang="ja-JP" sz="2400" b="1" dirty="0">
              <a:solidFill>
                <a:srgbClr val="002060"/>
              </a:solidFill>
              <a:latin typeface="AR丸ゴシック体E" panose="020F0909000000000000" pitchFamily="49" charset="-128"/>
              <a:ea typeface="AR丸ゴシック体E" panose="020F0909000000000000" pitchFamily="49" charset="-128"/>
            </a:endParaRPr>
          </a:p>
          <a:p>
            <a:pPr lvl="0"/>
            <a:r>
              <a:rPr lang="en-US" altLang="ja-JP" sz="2800" b="1" dirty="0">
                <a:solidFill>
                  <a:srgbClr val="002060"/>
                </a:solidFill>
              </a:rPr>
              <a:t>  </a:t>
            </a:r>
            <a:r>
              <a:rPr lang="ja-JP" altLang="en-US" sz="2800" b="1" dirty="0">
                <a:solidFill>
                  <a:srgbClr val="002060"/>
                </a:solidFill>
              </a:rPr>
              <a:t>　　</a:t>
            </a:r>
            <a:endParaRPr kumimoji="1" lang="ja-JP" altLang="en-US" sz="2000" dirty="0"/>
          </a:p>
        </p:txBody>
      </p:sp>
    </p:spTree>
    <p:extLst>
      <p:ext uri="{BB962C8B-B14F-4D97-AF65-F5344CB8AC3E}">
        <p14:creationId xmlns:p14="http://schemas.microsoft.com/office/powerpoint/2010/main" val="21027658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AB288E90-607B-4E81-876A-47D5BAC72AEA}"/>
              </a:ext>
            </a:extLst>
          </p:cNvPr>
          <p:cNvSpPr txBox="1"/>
          <p:nvPr/>
        </p:nvSpPr>
        <p:spPr>
          <a:xfrm>
            <a:off x="107504" y="332656"/>
            <a:ext cx="9001000" cy="646331"/>
          </a:xfrm>
          <a:prstGeom prst="rect">
            <a:avLst/>
          </a:prstGeom>
          <a:noFill/>
        </p:spPr>
        <p:txBody>
          <a:bodyPr wrap="square" rtlCol="0">
            <a:spAutoFit/>
          </a:bodyPr>
          <a:lstStyle/>
          <a:p>
            <a:r>
              <a:rPr lang="ja-JP" altLang="en-US" sz="3600" b="1" dirty="0">
                <a:solidFill>
                  <a:srgbClr val="002060"/>
                </a:solidFill>
                <a:latin typeface="AR丸ゴシック体E" panose="020F0909000000000000" pitchFamily="49" charset="-128"/>
                <a:ea typeface="AR丸ゴシック体E" panose="020F0909000000000000" pitchFamily="49" charset="-128"/>
              </a:rPr>
              <a:t>－３　のマイナスは当然　符号である。</a:t>
            </a:r>
            <a:endParaRPr kumimoji="1" lang="ja-JP" altLang="en-US" dirty="0">
              <a:latin typeface="AR丸ゴシック体E" panose="020F0909000000000000" pitchFamily="49" charset="-128"/>
              <a:ea typeface="AR丸ゴシック体E" panose="020F0909000000000000" pitchFamily="49" charset="-128"/>
            </a:endParaRPr>
          </a:p>
        </p:txBody>
      </p:sp>
      <p:sp>
        <p:nvSpPr>
          <p:cNvPr id="12" name="テキスト ボックス 11">
            <a:extLst>
              <a:ext uri="{FF2B5EF4-FFF2-40B4-BE49-F238E27FC236}">
                <a16:creationId xmlns:a16="http://schemas.microsoft.com/office/drawing/2014/main" id="{270B057B-4AA8-438C-8FA4-053AF99C5F5E}"/>
              </a:ext>
            </a:extLst>
          </p:cNvPr>
          <p:cNvSpPr txBox="1"/>
          <p:nvPr/>
        </p:nvSpPr>
        <p:spPr>
          <a:xfrm>
            <a:off x="107504" y="1124744"/>
            <a:ext cx="2664296" cy="3693319"/>
          </a:xfrm>
          <a:prstGeom prst="rect">
            <a:avLst/>
          </a:prstGeom>
          <a:noFill/>
        </p:spPr>
        <p:txBody>
          <a:bodyPr wrap="square" rtlCol="0">
            <a:spAutoFit/>
          </a:bodyPr>
          <a:lstStyle/>
          <a:p>
            <a:r>
              <a:rPr lang="ja-JP" altLang="en-US" sz="3200" b="1" dirty="0">
                <a:solidFill>
                  <a:srgbClr val="002060"/>
                </a:solidFill>
                <a:latin typeface="AR丸ゴシック体E" panose="020F0909000000000000" pitchFamily="49" charset="-128"/>
                <a:ea typeface="AR丸ゴシック体E" panose="020F0909000000000000" pitchFamily="49" charset="-128"/>
              </a:rPr>
              <a:t>そして</a:t>
            </a:r>
            <a:r>
              <a:rPr lang="ja-JP" altLang="en-US" sz="3600" b="1" dirty="0">
                <a:solidFill>
                  <a:srgbClr val="002060"/>
                </a:solidFill>
                <a:latin typeface="AR丸ゴシック体E" panose="020F0909000000000000" pitchFamily="49" charset="-128"/>
                <a:ea typeface="AR丸ゴシック体E" panose="020F0909000000000000" pitchFamily="49" charset="-128"/>
              </a:rPr>
              <a:t>　</a:t>
            </a:r>
            <a:endParaRPr lang="en-US" altLang="ja-JP" sz="3600" b="1" dirty="0">
              <a:solidFill>
                <a:srgbClr val="002060"/>
              </a:solidFill>
              <a:latin typeface="AR丸ゴシック体E" panose="020F0909000000000000" pitchFamily="49" charset="-128"/>
              <a:ea typeface="AR丸ゴシック体E" panose="020F0909000000000000" pitchFamily="49" charset="-128"/>
            </a:endParaRPr>
          </a:p>
          <a:p>
            <a:r>
              <a:rPr lang="ja-JP" altLang="en-US" sz="3600" b="1" dirty="0">
                <a:solidFill>
                  <a:srgbClr val="002060"/>
                </a:solidFill>
                <a:latin typeface="AR丸ゴシック体E" panose="020F0909000000000000" pitchFamily="49" charset="-128"/>
                <a:ea typeface="AR丸ゴシック体E" panose="020F0909000000000000" pitchFamily="49" charset="-128"/>
              </a:rPr>
              <a:t>　　－３＝　</a:t>
            </a:r>
            <a:endParaRPr lang="en-US" altLang="ja-JP" sz="3600" b="1" dirty="0">
              <a:solidFill>
                <a:srgbClr val="002060"/>
              </a:solidFill>
              <a:latin typeface="AR丸ゴシック体E" panose="020F0909000000000000" pitchFamily="49" charset="-128"/>
              <a:ea typeface="AR丸ゴシック体E" panose="020F0909000000000000" pitchFamily="49" charset="-128"/>
            </a:endParaRPr>
          </a:p>
          <a:p>
            <a:r>
              <a:rPr lang="ja-JP" altLang="en-US" sz="3600" b="1" dirty="0">
                <a:solidFill>
                  <a:srgbClr val="002060"/>
                </a:solidFill>
                <a:latin typeface="AR丸ゴシック体E" panose="020F0909000000000000" pitchFamily="49" charset="-128"/>
                <a:ea typeface="AR丸ゴシック体E" panose="020F0909000000000000" pitchFamily="49" charset="-128"/>
              </a:rPr>
              <a:t>　　↑</a:t>
            </a:r>
            <a:endParaRPr lang="en-US" altLang="ja-JP" sz="3600" b="1" dirty="0">
              <a:solidFill>
                <a:srgbClr val="002060"/>
              </a:solidFill>
              <a:latin typeface="AR丸ゴシック体E" panose="020F0909000000000000" pitchFamily="49" charset="-128"/>
              <a:ea typeface="AR丸ゴシック体E" panose="020F0909000000000000" pitchFamily="49" charset="-128"/>
            </a:endParaRPr>
          </a:p>
          <a:p>
            <a:r>
              <a:rPr lang="ja-JP" altLang="en-US" sz="3600" b="1" dirty="0">
                <a:solidFill>
                  <a:srgbClr val="002060"/>
                </a:solidFill>
                <a:latin typeface="AR丸ゴシック体E" panose="020F0909000000000000" pitchFamily="49" charset="-128"/>
                <a:ea typeface="AR丸ゴシック体E" panose="020F0909000000000000" pitchFamily="49" charset="-128"/>
              </a:rPr>
              <a:t>　　</a:t>
            </a:r>
            <a:r>
              <a:rPr lang="ja-JP" altLang="en-US" sz="3200" dirty="0">
                <a:solidFill>
                  <a:schemeClr val="accent1">
                    <a:lumMod val="50000"/>
                  </a:schemeClr>
                </a:solidFill>
                <a:latin typeface="AR丸ゴシック体E" panose="020F0909000000000000" pitchFamily="49" charset="-128"/>
                <a:ea typeface="AR丸ゴシック体E" panose="020F0909000000000000" pitchFamily="49" charset="-128"/>
              </a:rPr>
              <a:t>符号</a:t>
            </a:r>
            <a:endParaRPr lang="ja-JP" altLang="en-US" sz="3600" dirty="0">
              <a:solidFill>
                <a:schemeClr val="accent1">
                  <a:lumMod val="50000"/>
                </a:schemeClr>
              </a:solidFill>
              <a:latin typeface="AR丸ゴシック体E" panose="020F0909000000000000" pitchFamily="49" charset="-128"/>
              <a:ea typeface="AR丸ゴシック体E" panose="020F0909000000000000" pitchFamily="49" charset="-128"/>
            </a:endParaRPr>
          </a:p>
          <a:p>
            <a:endParaRPr lang="en-US" altLang="ja-JP" sz="3600" b="1" dirty="0">
              <a:solidFill>
                <a:srgbClr val="002060"/>
              </a:solidFill>
            </a:endParaRPr>
          </a:p>
          <a:p>
            <a:endParaRPr kumimoji="1" lang="en-US" altLang="ja-JP" sz="3600" b="1" dirty="0">
              <a:solidFill>
                <a:srgbClr val="002060"/>
              </a:solidFill>
            </a:endParaRPr>
          </a:p>
          <a:p>
            <a:endParaRPr kumimoji="1" lang="ja-JP" altLang="en-US" dirty="0"/>
          </a:p>
        </p:txBody>
      </p:sp>
      <p:sp>
        <p:nvSpPr>
          <p:cNvPr id="17" name="テキスト ボックス 16">
            <a:extLst>
              <a:ext uri="{FF2B5EF4-FFF2-40B4-BE49-F238E27FC236}">
                <a16:creationId xmlns:a16="http://schemas.microsoft.com/office/drawing/2014/main" id="{0586B53A-9B67-40D8-9EDC-AAE3AB67F712}"/>
              </a:ext>
            </a:extLst>
          </p:cNvPr>
          <p:cNvSpPr txBox="1"/>
          <p:nvPr/>
        </p:nvSpPr>
        <p:spPr>
          <a:xfrm>
            <a:off x="3318685" y="4005064"/>
            <a:ext cx="5105743" cy="461665"/>
          </a:xfrm>
          <a:prstGeom prst="rect">
            <a:avLst/>
          </a:prstGeom>
          <a:noFill/>
        </p:spPr>
        <p:txBody>
          <a:bodyPr wrap="square" rtlCol="0">
            <a:spAutoFit/>
          </a:bodyPr>
          <a:lstStyle/>
          <a:p>
            <a:r>
              <a:rPr kumimoji="1" lang="ja-JP" altLang="en-US" sz="2400" dirty="0">
                <a:solidFill>
                  <a:schemeClr val="accent1">
                    <a:lumMod val="75000"/>
                  </a:schemeClr>
                </a:solidFill>
                <a:latin typeface="AR丸ゴシック体E" panose="020F0909000000000000" pitchFamily="49" charset="-128"/>
                <a:ea typeface="AR丸ゴシック体E" panose="020F0909000000000000" pitchFamily="49" charset="-128"/>
              </a:rPr>
              <a:t>加減での‘０’は省略出来るので</a:t>
            </a:r>
          </a:p>
        </p:txBody>
      </p:sp>
      <p:sp>
        <p:nvSpPr>
          <p:cNvPr id="24" name="テキスト ボックス 23">
            <a:extLst>
              <a:ext uri="{FF2B5EF4-FFF2-40B4-BE49-F238E27FC236}">
                <a16:creationId xmlns:a16="http://schemas.microsoft.com/office/drawing/2014/main" id="{6E065493-6B7C-4B6E-A928-092A3D2DBEBD}"/>
              </a:ext>
            </a:extLst>
          </p:cNvPr>
          <p:cNvSpPr txBox="1"/>
          <p:nvPr/>
        </p:nvSpPr>
        <p:spPr>
          <a:xfrm>
            <a:off x="2627784" y="1670655"/>
            <a:ext cx="2376264" cy="2246769"/>
          </a:xfrm>
          <a:prstGeom prst="rect">
            <a:avLst/>
          </a:prstGeom>
          <a:noFill/>
        </p:spPr>
        <p:txBody>
          <a:bodyPr wrap="square" rtlCol="0">
            <a:spAutoFit/>
          </a:bodyPr>
          <a:lstStyle/>
          <a:p>
            <a:r>
              <a:rPr lang="ja-JP" altLang="en-US" sz="3600" b="1" dirty="0">
                <a:solidFill>
                  <a:srgbClr val="002060"/>
                </a:solidFill>
                <a:latin typeface="AR丸ゴシック体E" panose="020F0909000000000000" pitchFamily="49" charset="-128"/>
                <a:ea typeface="AR丸ゴシック体E" panose="020F0909000000000000" pitchFamily="49" charset="-128"/>
              </a:rPr>
              <a:t>０ －　３</a:t>
            </a:r>
            <a:endParaRPr lang="en-US" altLang="ja-JP" sz="3600" b="1" dirty="0">
              <a:solidFill>
                <a:srgbClr val="002060"/>
              </a:solidFill>
              <a:latin typeface="AR丸ゴシック体E" panose="020F0909000000000000" pitchFamily="49" charset="-128"/>
              <a:ea typeface="AR丸ゴシック体E" panose="020F0909000000000000" pitchFamily="49" charset="-128"/>
            </a:endParaRPr>
          </a:p>
          <a:p>
            <a:r>
              <a:rPr lang="ja-JP" altLang="en-US" sz="3600" b="1" dirty="0">
                <a:solidFill>
                  <a:srgbClr val="002060"/>
                </a:solidFill>
                <a:latin typeface="AR丸ゴシック体E" panose="020F0909000000000000" pitchFamily="49" charset="-128"/>
                <a:ea typeface="AR丸ゴシック体E" panose="020F0909000000000000" pitchFamily="49" charset="-128"/>
              </a:rPr>
              <a:t>　 ↑</a:t>
            </a:r>
            <a:endParaRPr lang="en-US" altLang="ja-JP" sz="3600" b="1" dirty="0">
              <a:solidFill>
                <a:srgbClr val="002060"/>
              </a:solidFill>
              <a:latin typeface="AR丸ゴシック体E" panose="020F0909000000000000" pitchFamily="49" charset="-128"/>
              <a:ea typeface="AR丸ゴシック体E" panose="020F0909000000000000" pitchFamily="49" charset="-128"/>
            </a:endParaRPr>
          </a:p>
          <a:p>
            <a:r>
              <a:rPr kumimoji="1" lang="en-US" altLang="ja-JP" sz="3600" b="1" dirty="0">
                <a:solidFill>
                  <a:srgbClr val="002060"/>
                </a:solidFill>
                <a:latin typeface="AR丸ゴシック体E" panose="020F0909000000000000" pitchFamily="49" charset="-128"/>
                <a:ea typeface="AR丸ゴシック体E" panose="020F0909000000000000" pitchFamily="49" charset="-128"/>
              </a:rPr>
              <a:t>   </a:t>
            </a:r>
            <a:r>
              <a:rPr kumimoji="1" lang="ja-JP" altLang="en-US" sz="3200" dirty="0">
                <a:solidFill>
                  <a:schemeClr val="accent1">
                    <a:lumMod val="50000"/>
                  </a:schemeClr>
                </a:solidFill>
                <a:latin typeface="AR丸ゴシック体E" panose="020F0909000000000000" pitchFamily="49" charset="-128"/>
                <a:ea typeface="AR丸ゴシック体E" panose="020F0909000000000000" pitchFamily="49" charset="-128"/>
              </a:rPr>
              <a:t>演算</a:t>
            </a:r>
            <a:endParaRPr kumimoji="1" lang="en-US" altLang="ja-JP" sz="3600" dirty="0">
              <a:solidFill>
                <a:schemeClr val="accent1">
                  <a:lumMod val="50000"/>
                </a:schemeClr>
              </a:solidFill>
              <a:latin typeface="AR丸ゴシック体E" panose="020F0909000000000000" pitchFamily="49" charset="-128"/>
              <a:ea typeface="AR丸ゴシック体E" panose="020F0909000000000000" pitchFamily="49" charset="-128"/>
            </a:endParaRPr>
          </a:p>
          <a:p>
            <a:r>
              <a:rPr kumimoji="1" lang="ja-JP" altLang="en-US" sz="3200" dirty="0">
                <a:solidFill>
                  <a:schemeClr val="accent1">
                    <a:lumMod val="50000"/>
                  </a:schemeClr>
                </a:solidFill>
                <a:latin typeface="AR丸ゴシック体E" panose="020F0909000000000000" pitchFamily="49" charset="-128"/>
                <a:ea typeface="AR丸ゴシック体E" panose="020F0909000000000000" pitchFamily="49" charset="-128"/>
              </a:rPr>
              <a:t>　  記号</a:t>
            </a:r>
          </a:p>
        </p:txBody>
      </p:sp>
      <p:pic>
        <p:nvPicPr>
          <p:cNvPr id="3" name="図 2" descr="黒い背景と白い文字&#10;&#10;自動的に生成された説明">
            <a:extLst>
              <a:ext uri="{FF2B5EF4-FFF2-40B4-BE49-F238E27FC236}">
                <a16:creationId xmlns:a16="http://schemas.microsoft.com/office/drawing/2014/main" id="{DED48C97-7220-4141-90DC-96BFD6AACB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8905" y="1750759"/>
            <a:ext cx="388669" cy="464964"/>
          </a:xfrm>
          <a:prstGeom prst="rect">
            <a:avLst/>
          </a:prstGeom>
        </p:spPr>
      </p:pic>
      <p:sp>
        <p:nvSpPr>
          <p:cNvPr id="6" name="テキスト ボックス 5">
            <a:extLst>
              <a:ext uri="{FF2B5EF4-FFF2-40B4-BE49-F238E27FC236}">
                <a16:creationId xmlns:a16="http://schemas.microsoft.com/office/drawing/2014/main" id="{AE4EF8B8-8496-4744-BDEC-38053BE68FC9}"/>
              </a:ext>
            </a:extLst>
          </p:cNvPr>
          <p:cNvSpPr txBox="1"/>
          <p:nvPr/>
        </p:nvSpPr>
        <p:spPr>
          <a:xfrm>
            <a:off x="251520" y="4766374"/>
            <a:ext cx="8856984" cy="1815882"/>
          </a:xfrm>
          <a:prstGeom prst="rect">
            <a:avLst/>
          </a:prstGeom>
          <a:noFill/>
        </p:spPr>
        <p:txBody>
          <a:bodyPr wrap="square" rtlCol="0">
            <a:spAutoFit/>
          </a:bodyPr>
          <a:lstStyle/>
          <a:p>
            <a:r>
              <a:rPr kumimoji="1" lang="ja-JP" altLang="en-US" sz="2800" dirty="0">
                <a:solidFill>
                  <a:srgbClr val="002060"/>
                </a:solidFill>
                <a:latin typeface="AR丸ゴシック体E" panose="020F0909000000000000" pitchFamily="49" charset="-128"/>
                <a:ea typeface="AR丸ゴシック体E" panose="020F0909000000000000" pitchFamily="49" charset="-128"/>
              </a:rPr>
              <a:t>このように考えると、</a:t>
            </a:r>
            <a:endParaRPr kumimoji="1" lang="en-US" altLang="ja-JP" sz="2800" dirty="0">
              <a:solidFill>
                <a:srgbClr val="002060"/>
              </a:solidFill>
              <a:latin typeface="AR丸ゴシック体E" panose="020F0909000000000000" pitchFamily="49" charset="-128"/>
              <a:ea typeface="AR丸ゴシック体E" panose="020F0909000000000000" pitchFamily="49" charset="-128"/>
            </a:endParaRPr>
          </a:p>
          <a:p>
            <a:r>
              <a:rPr kumimoji="1" lang="ja-JP" altLang="en-US" sz="2800" dirty="0">
                <a:solidFill>
                  <a:srgbClr val="002060"/>
                </a:solidFill>
                <a:latin typeface="AR丸ゴシック体E" panose="020F0909000000000000" pitchFamily="49" charset="-128"/>
                <a:ea typeface="AR丸ゴシック体E" panose="020F0909000000000000" pitchFamily="49" charset="-128"/>
              </a:rPr>
              <a:t>符号と演算記号は同じ働き　同じ意味のものと考えられます。　ですから、符号と演算記号を違うものと</a:t>
            </a:r>
            <a:endParaRPr kumimoji="1" lang="en-US" altLang="ja-JP" sz="2800" dirty="0">
              <a:solidFill>
                <a:srgbClr val="002060"/>
              </a:solidFill>
              <a:latin typeface="AR丸ゴシック体E" panose="020F0909000000000000" pitchFamily="49" charset="-128"/>
              <a:ea typeface="AR丸ゴシック体E" panose="020F0909000000000000" pitchFamily="49" charset="-128"/>
            </a:endParaRPr>
          </a:p>
          <a:p>
            <a:r>
              <a:rPr kumimoji="1" lang="ja-JP" altLang="en-US" sz="2800" dirty="0">
                <a:solidFill>
                  <a:srgbClr val="002060"/>
                </a:solidFill>
                <a:latin typeface="AR丸ゴシック体E" panose="020F0909000000000000" pitchFamily="49" charset="-128"/>
                <a:ea typeface="AR丸ゴシック体E" panose="020F0909000000000000" pitchFamily="49" charset="-128"/>
              </a:rPr>
              <a:t>厳密に考えなくとも良いのではないでしょうか？</a:t>
            </a:r>
          </a:p>
        </p:txBody>
      </p:sp>
    </p:spTree>
    <p:extLst>
      <p:ext uri="{BB962C8B-B14F-4D97-AF65-F5344CB8AC3E}">
        <p14:creationId xmlns:p14="http://schemas.microsoft.com/office/powerpoint/2010/main" val="79513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2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34FA078-3A0A-FE36-C73F-F6B83D4CC144}"/>
              </a:ext>
            </a:extLst>
          </p:cNvPr>
          <p:cNvSpPr txBox="1"/>
          <p:nvPr/>
        </p:nvSpPr>
        <p:spPr>
          <a:xfrm>
            <a:off x="0" y="6653"/>
            <a:ext cx="5436096" cy="369332"/>
          </a:xfrm>
          <a:prstGeom prst="rect">
            <a:avLst/>
          </a:prstGeom>
          <a:noFill/>
        </p:spPr>
        <p:txBody>
          <a:bodyPr wrap="square" rtlCol="0">
            <a:spAutoFit/>
          </a:bodyPr>
          <a:lstStyle/>
          <a:p>
            <a:r>
              <a:rPr kumimoji="1" lang="ja-JP" altLang="en-US" sz="1800" b="1" dirty="0">
                <a:solidFill>
                  <a:schemeClr val="tx1">
                    <a:lumMod val="50000"/>
                    <a:lumOff val="50000"/>
                  </a:schemeClr>
                </a:solidFill>
                <a:ea typeface="ＤＦ平成明朝体W7" panose="02010609000101010101" pitchFamily="1" charset="-128"/>
              </a:rPr>
              <a:t>中学校　　数と式分科会　レポート</a:t>
            </a:r>
          </a:p>
        </p:txBody>
      </p:sp>
      <p:sp>
        <p:nvSpPr>
          <p:cNvPr id="4" name="テキスト ボックス 3">
            <a:extLst>
              <a:ext uri="{FF2B5EF4-FFF2-40B4-BE49-F238E27FC236}">
                <a16:creationId xmlns:a16="http://schemas.microsoft.com/office/drawing/2014/main" id="{EDA32AEC-A6C0-54FB-0266-6EF2242EC966}"/>
              </a:ext>
            </a:extLst>
          </p:cNvPr>
          <p:cNvSpPr txBox="1"/>
          <p:nvPr/>
        </p:nvSpPr>
        <p:spPr>
          <a:xfrm>
            <a:off x="395536" y="908720"/>
            <a:ext cx="8640960" cy="4524315"/>
          </a:xfrm>
          <a:prstGeom prst="rect">
            <a:avLst/>
          </a:prstGeom>
          <a:noFill/>
        </p:spPr>
        <p:txBody>
          <a:bodyPr wrap="square" rtlCol="0">
            <a:spAutoFit/>
          </a:bodyPr>
          <a:lstStyle/>
          <a:p>
            <a:r>
              <a:rPr lang="ja-JP" altLang="en-US" sz="3600" b="1" dirty="0">
                <a:solidFill>
                  <a:schemeClr val="accent1">
                    <a:lumMod val="60000"/>
                    <a:lumOff val="40000"/>
                  </a:schemeClr>
                </a:solidFill>
                <a:latin typeface="HG正楷書体-PRO" panose="03000600000000000000" pitchFamily="66" charset="-128"/>
                <a:ea typeface="ＤＦ平成明朝体W7" panose="02010609000101010101" pitchFamily="1" charset="-128"/>
              </a:rPr>
              <a:t>知識</a:t>
            </a:r>
            <a:r>
              <a:rPr lang="ja-JP" altLang="en-US" sz="3600" b="1" dirty="0">
                <a:solidFill>
                  <a:schemeClr val="accent5">
                    <a:lumMod val="75000"/>
                  </a:schemeClr>
                </a:solidFill>
                <a:latin typeface="HG正楷書体-PRO" panose="03000600000000000000" pitchFamily="66" charset="-128"/>
                <a:ea typeface="ＤＦ平成明朝体W7" panose="02010609000101010101" pitchFamily="1" charset="-128"/>
              </a:rPr>
              <a:t>は勿論大切ですが、</a:t>
            </a:r>
            <a:endParaRPr lang="en-US" altLang="ja-JP" sz="3600" b="1" dirty="0">
              <a:solidFill>
                <a:schemeClr val="accent5">
                  <a:lumMod val="75000"/>
                </a:schemeClr>
              </a:solidFill>
              <a:latin typeface="HG正楷書体-PRO" panose="03000600000000000000" pitchFamily="66" charset="-128"/>
              <a:ea typeface="ＤＦ平成明朝体W7" panose="02010609000101010101" pitchFamily="1" charset="-128"/>
            </a:endParaRPr>
          </a:p>
          <a:p>
            <a:r>
              <a:rPr lang="ja-JP" altLang="en-US" sz="3600" b="1" dirty="0">
                <a:solidFill>
                  <a:schemeClr val="accent5">
                    <a:lumMod val="75000"/>
                  </a:schemeClr>
                </a:solidFill>
                <a:latin typeface="HG正楷書体-PRO" panose="03000600000000000000" pitchFamily="66" charset="-128"/>
                <a:ea typeface="ＤＦ平成明朝体W7" panose="02010609000101010101" pitchFamily="1" charset="-128"/>
              </a:rPr>
              <a:t>二次方程式以前なら　生まれ持った</a:t>
            </a:r>
            <a:endParaRPr lang="en-US" altLang="ja-JP" sz="3600" b="1" dirty="0">
              <a:solidFill>
                <a:schemeClr val="accent5">
                  <a:lumMod val="75000"/>
                </a:schemeClr>
              </a:solidFill>
              <a:latin typeface="HG正楷書体-PRO" panose="03000600000000000000" pitchFamily="66" charset="-128"/>
              <a:ea typeface="ＤＦ平成明朝体W7" panose="02010609000101010101" pitchFamily="1" charset="-128"/>
            </a:endParaRPr>
          </a:p>
          <a:p>
            <a:r>
              <a:rPr lang="ja-JP" altLang="en-US" sz="3600" b="1" dirty="0">
                <a:solidFill>
                  <a:schemeClr val="accent1">
                    <a:lumMod val="60000"/>
                    <a:lumOff val="40000"/>
                  </a:schemeClr>
                </a:solidFill>
                <a:latin typeface="HG正楷書体-PRO" panose="03000600000000000000" pitchFamily="66" charset="-128"/>
                <a:ea typeface="ＤＦ平成明朝体W7" panose="02010609000101010101" pitchFamily="1" charset="-128"/>
              </a:rPr>
              <a:t>知能</a:t>
            </a:r>
            <a:r>
              <a:rPr lang="ja-JP" altLang="en-US" sz="3600" b="1" dirty="0">
                <a:solidFill>
                  <a:schemeClr val="accent5">
                    <a:lumMod val="75000"/>
                  </a:schemeClr>
                </a:solidFill>
                <a:latin typeface="HG正楷書体-PRO" panose="03000600000000000000" pitchFamily="66" charset="-128"/>
                <a:ea typeface="ＤＦ平成明朝体W7" panose="02010609000101010101" pitchFamily="1" charset="-128"/>
              </a:rPr>
              <a:t>で誰でも　何とか答えを見い出すでしょう。</a:t>
            </a:r>
            <a:endParaRPr lang="en-US" altLang="ja-JP" sz="3600" b="1" dirty="0">
              <a:solidFill>
                <a:schemeClr val="accent5">
                  <a:lumMod val="75000"/>
                </a:schemeClr>
              </a:solidFill>
              <a:latin typeface="HG正楷書体-PRO" panose="03000600000000000000" pitchFamily="66" charset="-128"/>
              <a:ea typeface="ＤＦ平成明朝体W7" panose="02010609000101010101" pitchFamily="1" charset="-128"/>
            </a:endParaRPr>
          </a:p>
          <a:p>
            <a:r>
              <a:rPr lang="ja-JP" altLang="en-US" sz="3600" b="1" dirty="0">
                <a:solidFill>
                  <a:schemeClr val="accent5">
                    <a:lumMod val="75000"/>
                  </a:schemeClr>
                </a:solidFill>
                <a:latin typeface="HG正楷書体-PRO" panose="03000600000000000000" pitchFamily="66" charset="-128"/>
                <a:ea typeface="ＤＦ平成明朝体W7" panose="02010609000101010101" pitchFamily="1" charset="-128"/>
              </a:rPr>
              <a:t>　</a:t>
            </a:r>
            <a:endParaRPr lang="en-US" altLang="ja-JP" sz="3600" b="1" dirty="0">
              <a:solidFill>
                <a:schemeClr val="accent5">
                  <a:lumMod val="75000"/>
                </a:schemeClr>
              </a:solidFill>
              <a:latin typeface="HG正楷書体-PRO" panose="03000600000000000000" pitchFamily="66" charset="-128"/>
              <a:ea typeface="ＤＦ平成明朝体W7" panose="02010609000101010101" pitchFamily="1" charset="-128"/>
            </a:endParaRPr>
          </a:p>
          <a:p>
            <a:r>
              <a:rPr lang="ja-JP" altLang="en-US" sz="3600" b="1" dirty="0">
                <a:solidFill>
                  <a:schemeClr val="accent5">
                    <a:lumMod val="75000"/>
                  </a:schemeClr>
                </a:solidFill>
                <a:latin typeface="HG正楷書体-PRO" panose="03000600000000000000" pitchFamily="66" charset="-128"/>
                <a:ea typeface="ＤＦ平成明朝体W7" panose="02010609000101010101" pitchFamily="1" charset="-128"/>
              </a:rPr>
              <a:t>大事なのは、</a:t>
            </a:r>
            <a:endParaRPr lang="en-US" altLang="ja-JP" sz="3600" b="1" dirty="0">
              <a:solidFill>
                <a:schemeClr val="accent5">
                  <a:lumMod val="75000"/>
                </a:schemeClr>
              </a:solidFill>
              <a:latin typeface="HG正楷書体-PRO" panose="03000600000000000000" pitchFamily="66" charset="-128"/>
              <a:ea typeface="ＤＦ平成明朝体W7" panose="02010609000101010101" pitchFamily="1" charset="-128"/>
            </a:endParaRPr>
          </a:p>
          <a:p>
            <a:r>
              <a:rPr lang="ja-JP" altLang="en-US" sz="3600" b="1" dirty="0">
                <a:solidFill>
                  <a:schemeClr val="accent5">
                    <a:lumMod val="75000"/>
                  </a:schemeClr>
                </a:solidFill>
                <a:latin typeface="HG正楷書体-PRO" panose="03000600000000000000" pitchFamily="66" charset="-128"/>
                <a:ea typeface="ＤＦ平成明朝体W7" panose="02010609000101010101" pitchFamily="1" charset="-128"/>
              </a:rPr>
              <a:t>興味や関心を　持たせることでは　　　　ないでしょうか。　</a:t>
            </a:r>
            <a:endParaRPr kumimoji="1" lang="ja-JP" altLang="en-US" sz="3600" dirty="0"/>
          </a:p>
        </p:txBody>
      </p:sp>
    </p:spTree>
    <p:extLst>
      <p:ext uri="{BB962C8B-B14F-4D97-AF65-F5344CB8AC3E}">
        <p14:creationId xmlns:p14="http://schemas.microsoft.com/office/powerpoint/2010/main" val="746782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78FFB95-D7B8-4BC1-838C-77D3D3A784BE}"/>
              </a:ext>
            </a:extLst>
          </p:cNvPr>
          <p:cNvSpPr txBox="1"/>
          <p:nvPr/>
        </p:nvSpPr>
        <p:spPr>
          <a:xfrm>
            <a:off x="251520" y="260648"/>
            <a:ext cx="8856984" cy="4308872"/>
          </a:xfrm>
          <a:prstGeom prst="rect">
            <a:avLst/>
          </a:prstGeom>
          <a:noFill/>
        </p:spPr>
        <p:txBody>
          <a:bodyPr wrap="square" rtlCol="0">
            <a:spAutoFit/>
          </a:bodyPr>
          <a:lstStyle/>
          <a:p>
            <a:r>
              <a:rPr kumimoji="1" lang="ja-JP" altLang="en-US" sz="3200" dirty="0">
                <a:solidFill>
                  <a:srgbClr val="002060"/>
                </a:solidFill>
                <a:latin typeface="AR丸ゴシック体E" panose="020F0909000000000000" pitchFamily="49" charset="-128"/>
                <a:ea typeface="AR丸ゴシック体E" panose="020F0909000000000000" pitchFamily="49" charset="-128"/>
              </a:rPr>
              <a:t>確かに　この単元でのいろいろな説明で、</a:t>
            </a:r>
            <a:endParaRPr kumimoji="1" lang="en-US" altLang="ja-JP" sz="3200" dirty="0">
              <a:solidFill>
                <a:srgbClr val="002060"/>
              </a:solidFill>
              <a:latin typeface="AR丸ゴシック体E" panose="020F0909000000000000" pitchFamily="49" charset="-128"/>
              <a:ea typeface="AR丸ゴシック体E" panose="020F0909000000000000" pitchFamily="49" charset="-128"/>
            </a:endParaRPr>
          </a:p>
          <a:p>
            <a:endParaRPr kumimoji="1" lang="en-US" altLang="ja-JP" dirty="0">
              <a:solidFill>
                <a:srgbClr val="002060"/>
              </a:solidFill>
              <a:latin typeface="AR丸ゴシック体E" panose="020F0909000000000000" pitchFamily="49" charset="-128"/>
              <a:ea typeface="AR丸ゴシック体E" panose="020F0909000000000000" pitchFamily="49" charset="-128"/>
            </a:endParaRPr>
          </a:p>
          <a:p>
            <a:r>
              <a:rPr kumimoji="1" lang="ja-JP" altLang="en-US" sz="3200" dirty="0">
                <a:solidFill>
                  <a:srgbClr val="002060"/>
                </a:solidFill>
                <a:latin typeface="AR丸ゴシック体E" panose="020F0909000000000000" pitchFamily="49" charset="-128"/>
                <a:ea typeface="AR丸ゴシック体E" panose="020F0909000000000000" pitchFamily="49" charset="-128"/>
              </a:rPr>
              <a:t>符号と演算記号を使い分けると便利なことも</a:t>
            </a:r>
            <a:endParaRPr kumimoji="1" lang="en-US" altLang="ja-JP" sz="3200" dirty="0">
              <a:solidFill>
                <a:srgbClr val="002060"/>
              </a:solidFill>
              <a:latin typeface="AR丸ゴシック体E" panose="020F0909000000000000" pitchFamily="49" charset="-128"/>
              <a:ea typeface="AR丸ゴシック体E" panose="020F0909000000000000" pitchFamily="49" charset="-128"/>
            </a:endParaRPr>
          </a:p>
          <a:p>
            <a:endParaRPr kumimoji="1" lang="en-US" altLang="ja-JP" dirty="0">
              <a:solidFill>
                <a:srgbClr val="002060"/>
              </a:solidFill>
              <a:latin typeface="AR丸ゴシック体E" panose="020F0909000000000000" pitchFamily="49" charset="-128"/>
              <a:ea typeface="AR丸ゴシック体E" panose="020F0909000000000000" pitchFamily="49" charset="-128"/>
            </a:endParaRPr>
          </a:p>
          <a:p>
            <a:r>
              <a:rPr kumimoji="1" lang="ja-JP" altLang="en-US" sz="3200" dirty="0">
                <a:solidFill>
                  <a:srgbClr val="002060"/>
                </a:solidFill>
                <a:latin typeface="AR丸ゴシック体E" panose="020F0909000000000000" pitchFamily="49" charset="-128"/>
                <a:ea typeface="AR丸ゴシック体E" panose="020F0909000000000000" pitchFamily="49" charset="-128"/>
              </a:rPr>
              <a:t>あるので、</a:t>
            </a:r>
            <a:endParaRPr kumimoji="1" lang="en-US" altLang="ja-JP" sz="3200" dirty="0">
              <a:solidFill>
                <a:srgbClr val="002060"/>
              </a:solidFill>
              <a:latin typeface="AR丸ゴシック体E" panose="020F0909000000000000" pitchFamily="49" charset="-128"/>
              <a:ea typeface="AR丸ゴシック体E" panose="020F0909000000000000" pitchFamily="49" charset="-128"/>
            </a:endParaRPr>
          </a:p>
          <a:p>
            <a:endParaRPr kumimoji="1" lang="en-US" altLang="ja-JP" dirty="0">
              <a:solidFill>
                <a:srgbClr val="002060"/>
              </a:solidFill>
              <a:latin typeface="AR丸ゴシック体E" panose="020F0909000000000000" pitchFamily="49" charset="-128"/>
              <a:ea typeface="AR丸ゴシック体E" panose="020F0909000000000000" pitchFamily="49" charset="-128"/>
            </a:endParaRPr>
          </a:p>
          <a:p>
            <a:r>
              <a:rPr kumimoji="1" lang="ja-JP" altLang="en-US" sz="3200" dirty="0">
                <a:solidFill>
                  <a:srgbClr val="002060"/>
                </a:solidFill>
                <a:latin typeface="AR丸ゴシック体E" panose="020F0909000000000000" pitchFamily="49" charset="-128"/>
                <a:ea typeface="AR丸ゴシック体E" panose="020F0909000000000000" pitchFamily="49" charset="-128"/>
              </a:rPr>
              <a:t>この事について　教科書を書き替えるべし</a:t>
            </a:r>
            <a:endParaRPr kumimoji="1" lang="en-US" altLang="ja-JP" sz="3200" dirty="0">
              <a:solidFill>
                <a:srgbClr val="002060"/>
              </a:solidFill>
              <a:latin typeface="AR丸ゴシック体E" panose="020F0909000000000000" pitchFamily="49" charset="-128"/>
              <a:ea typeface="AR丸ゴシック体E" panose="020F0909000000000000" pitchFamily="49" charset="-128"/>
            </a:endParaRPr>
          </a:p>
          <a:p>
            <a:endParaRPr kumimoji="1" lang="en-US" altLang="ja-JP" dirty="0">
              <a:solidFill>
                <a:srgbClr val="002060"/>
              </a:solidFill>
              <a:latin typeface="AR丸ゴシック体E" panose="020F0909000000000000" pitchFamily="49" charset="-128"/>
              <a:ea typeface="AR丸ゴシック体E" panose="020F0909000000000000" pitchFamily="49" charset="-128"/>
            </a:endParaRPr>
          </a:p>
          <a:p>
            <a:r>
              <a:rPr kumimoji="1" lang="ja-JP" altLang="en-US" sz="3200" dirty="0">
                <a:solidFill>
                  <a:srgbClr val="002060"/>
                </a:solidFill>
                <a:latin typeface="AR丸ゴシック体E" panose="020F0909000000000000" pitchFamily="49" charset="-128"/>
                <a:ea typeface="AR丸ゴシック体E" panose="020F0909000000000000" pitchFamily="49" charset="-128"/>
              </a:rPr>
              <a:t>とまでは思っていません。</a:t>
            </a:r>
            <a:endParaRPr kumimoji="1" lang="en-US" altLang="ja-JP" sz="3200" dirty="0">
              <a:solidFill>
                <a:srgbClr val="002060"/>
              </a:solidFill>
              <a:latin typeface="AR丸ゴシック体E" panose="020F0909000000000000" pitchFamily="49" charset="-128"/>
              <a:ea typeface="AR丸ゴシック体E" panose="020F0909000000000000" pitchFamily="49" charset="-128"/>
            </a:endParaRPr>
          </a:p>
          <a:p>
            <a:endParaRPr kumimoji="1" lang="en-US" altLang="ja-JP" dirty="0">
              <a:solidFill>
                <a:srgbClr val="002060"/>
              </a:solidFill>
              <a:latin typeface="AR丸ゴシック体E" panose="020F0909000000000000" pitchFamily="49" charset="-128"/>
              <a:ea typeface="AR丸ゴシック体E" panose="020F0909000000000000" pitchFamily="49" charset="-128"/>
            </a:endParaRPr>
          </a:p>
          <a:p>
            <a:endParaRPr kumimoji="1" lang="ja-JP" altLang="en-US" dirty="0">
              <a:solidFill>
                <a:srgbClr val="002060"/>
              </a:solidFill>
            </a:endParaRPr>
          </a:p>
        </p:txBody>
      </p:sp>
      <p:sp>
        <p:nvSpPr>
          <p:cNvPr id="3" name="テキスト ボックス 2">
            <a:extLst>
              <a:ext uri="{FF2B5EF4-FFF2-40B4-BE49-F238E27FC236}">
                <a16:creationId xmlns:a16="http://schemas.microsoft.com/office/drawing/2014/main" id="{9C7EB094-B576-48FA-BC1D-55BA449456C9}"/>
              </a:ext>
            </a:extLst>
          </p:cNvPr>
          <p:cNvSpPr txBox="1"/>
          <p:nvPr/>
        </p:nvSpPr>
        <p:spPr>
          <a:xfrm>
            <a:off x="107504" y="4437112"/>
            <a:ext cx="8784976" cy="1938992"/>
          </a:xfrm>
          <a:prstGeom prst="rect">
            <a:avLst/>
          </a:prstGeom>
          <a:noFill/>
        </p:spPr>
        <p:txBody>
          <a:bodyPr wrap="square" rtlCol="0">
            <a:spAutoFit/>
          </a:bodyPr>
          <a:lstStyle/>
          <a:p>
            <a:r>
              <a:rPr kumimoji="1" lang="ja-JP" altLang="en-US" sz="2400" dirty="0">
                <a:solidFill>
                  <a:schemeClr val="accent1">
                    <a:lumMod val="50000"/>
                  </a:schemeClr>
                </a:solidFill>
                <a:latin typeface="AR丸ゴシック体E" panose="020F0909000000000000" pitchFamily="49" charset="-128"/>
                <a:ea typeface="AR丸ゴシック体E" panose="020F0909000000000000" pitchFamily="49" charset="-128"/>
              </a:rPr>
              <a:t>さらに付け加えるならば、コンピューター専門の先生の話です。</a:t>
            </a:r>
            <a:endParaRPr kumimoji="1" lang="en-US" altLang="ja-JP" sz="2400" dirty="0">
              <a:solidFill>
                <a:schemeClr val="accent1">
                  <a:lumMod val="50000"/>
                </a:schemeClr>
              </a:solidFill>
              <a:latin typeface="AR丸ゴシック体E" panose="020F0909000000000000" pitchFamily="49" charset="-128"/>
              <a:ea typeface="AR丸ゴシック体E" panose="020F0909000000000000" pitchFamily="49" charset="-128"/>
            </a:endParaRPr>
          </a:p>
          <a:p>
            <a:r>
              <a:rPr kumimoji="1" lang="ja-JP" altLang="en-US" sz="2400" dirty="0">
                <a:solidFill>
                  <a:schemeClr val="accent1">
                    <a:lumMod val="50000"/>
                  </a:schemeClr>
                </a:solidFill>
                <a:latin typeface="AR丸ゴシック体E" panose="020F0909000000000000" pitchFamily="49" charset="-128"/>
                <a:ea typeface="AR丸ゴシック体E" panose="020F0909000000000000" pitchFamily="49" charset="-128"/>
              </a:rPr>
              <a:t>コンピューターへの入力には、人間が使いやすいように　符号が使用出来ます。　しかし、コンピューターが理解する機械語には符号に相等するものがなく、引き算も</a:t>
            </a:r>
            <a:r>
              <a:rPr kumimoji="1" lang="ja-JP" altLang="en-US" sz="2400" dirty="0">
                <a:solidFill>
                  <a:srgbClr val="FF0000"/>
                </a:solidFill>
                <a:latin typeface="AR丸ゴシック体E" panose="020F0909000000000000" pitchFamily="49" charset="-128"/>
                <a:ea typeface="AR丸ゴシック体E" panose="020F0909000000000000" pitchFamily="49" charset="-128"/>
              </a:rPr>
              <a:t>補数</a:t>
            </a:r>
            <a:r>
              <a:rPr kumimoji="1" lang="ja-JP" altLang="en-US" sz="2400" dirty="0">
                <a:solidFill>
                  <a:schemeClr val="accent1">
                    <a:lumMod val="50000"/>
                  </a:schemeClr>
                </a:solidFill>
                <a:latin typeface="AR丸ゴシック体E" panose="020F0909000000000000" pitchFamily="49" charset="-128"/>
                <a:ea typeface="AR丸ゴシック体E" panose="020F0909000000000000" pitchFamily="49" charset="-128"/>
              </a:rPr>
              <a:t>なるものを使って行っているとの話でした。　</a:t>
            </a:r>
          </a:p>
        </p:txBody>
      </p:sp>
    </p:spTree>
    <p:extLst>
      <p:ext uri="{BB962C8B-B14F-4D97-AF65-F5344CB8AC3E}">
        <p14:creationId xmlns:p14="http://schemas.microsoft.com/office/powerpoint/2010/main" val="135535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58629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92846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2321D5B-1E59-4D80-93C2-70D7DEFDBBA7}"/>
              </a:ext>
            </a:extLst>
          </p:cNvPr>
          <p:cNvSpPr txBox="1"/>
          <p:nvPr/>
        </p:nvSpPr>
        <p:spPr>
          <a:xfrm>
            <a:off x="0" y="0"/>
            <a:ext cx="3635896" cy="276999"/>
          </a:xfrm>
          <a:prstGeom prst="rect">
            <a:avLst/>
          </a:prstGeom>
          <a:noFill/>
        </p:spPr>
        <p:txBody>
          <a:bodyPr wrap="square" rtlCol="0">
            <a:spAutoFit/>
          </a:bodyPr>
          <a:lstStyle/>
          <a:p>
            <a:pPr lvl="0"/>
            <a:r>
              <a:rPr lang="ja-JP" altLang="en-US" sz="1200" b="1" dirty="0">
                <a:solidFill>
                  <a:prstClr val="black">
                    <a:lumMod val="50000"/>
                    <a:lumOff val="50000"/>
                  </a:prstClr>
                </a:solidFill>
                <a:ea typeface="ＤＦ平成明朝体W7" panose="02010609000101010101" pitchFamily="1" charset="-128"/>
              </a:rPr>
              <a:t>中学校　　数と式分科会　レポート</a:t>
            </a:r>
          </a:p>
        </p:txBody>
      </p:sp>
      <p:sp>
        <p:nvSpPr>
          <p:cNvPr id="12" name="テキスト ボックス 11">
            <a:extLst>
              <a:ext uri="{FF2B5EF4-FFF2-40B4-BE49-F238E27FC236}">
                <a16:creationId xmlns:a16="http://schemas.microsoft.com/office/drawing/2014/main" id="{68F961F8-55F3-4BA6-B810-B1EC9F109395}"/>
              </a:ext>
            </a:extLst>
          </p:cNvPr>
          <p:cNvSpPr txBox="1"/>
          <p:nvPr/>
        </p:nvSpPr>
        <p:spPr>
          <a:xfrm>
            <a:off x="395536" y="276999"/>
            <a:ext cx="8712968" cy="923330"/>
          </a:xfrm>
          <a:prstGeom prst="rect">
            <a:avLst/>
          </a:prstGeom>
          <a:noFill/>
        </p:spPr>
        <p:txBody>
          <a:bodyPr wrap="square" rtlCol="0">
            <a:spAutoFit/>
          </a:bodyPr>
          <a:lstStyle/>
          <a:p>
            <a:r>
              <a:rPr lang="ja-JP" altLang="en-US" sz="5400" b="1" dirty="0">
                <a:solidFill>
                  <a:srgbClr val="5B9BD5">
                    <a:lumMod val="75000"/>
                  </a:srgbClr>
                </a:solidFill>
                <a:latin typeface="メイリオ" panose="020B0604030504040204" pitchFamily="50" charset="-128"/>
                <a:ea typeface="メイリオ" panose="020B0604030504040204" pitchFamily="50" charset="-128"/>
              </a:rPr>
              <a:t>説明の方法について</a:t>
            </a:r>
            <a:endParaRPr kumimoji="1" lang="ja-JP" altLang="en-US"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EDE87267-8AE8-454D-91C9-F371F79F494E}"/>
              </a:ext>
            </a:extLst>
          </p:cNvPr>
          <p:cNvSpPr txBox="1"/>
          <p:nvPr/>
        </p:nvSpPr>
        <p:spPr>
          <a:xfrm>
            <a:off x="323528" y="1204518"/>
            <a:ext cx="8784976" cy="1015663"/>
          </a:xfrm>
          <a:prstGeom prst="rect">
            <a:avLst/>
          </a:prstGeom>
          <a:noFill/>
        </p:spPr>
        <p:txBody>
          <a:bodyPr wrap="square" rtlCol="0">
            <a:spAutoFit/>
          </a:bodyPr>
          <a:lstStyle/>
          <a:p>
            <a:pPr lvl="0"/>
            <a:r>
              <a:rPr lang="ja-JP" altLang="en-US" sz="2000" dirty="0">
                <a:solidFill>
                  <a:prstClr val="black">
                    <a:lumMod val="65000"/>
                    <a:lumOff val="35000"/>
                  </a:prstClr>
                </a:solidFill>
                <a:latin typeface="メイリオ" panose="020B0604030504040204" pitchFamily="50" charset="-128"/>
                <a:ea typeface="メイリオ" panose="020B0604030504040204" pitchFamily="50" charset="-128"/>
              </a:rPr>
              <a:t>物事を説明するのに　誤った内容でない限り、生徒の多くは　それを理解して通過します。　しかし、同じ結果を説明するにも複雑面倒な方法では　</a:t>
            </a:r>
            <a:endParaRPr lang="en-US" altLang="ja-JP" sz="2000" dirty="0">
              <a:solidFill>
                <a:prstClr val="black">
                  <a:lumMod val="65000"/>
                  <a:lumOff val="35000"/>
                </a:prstClr>
              </a:solidFill>
              <a:latin typeface="メイリオ" panose="020B0604030504040204" pitchFamily="50" charset="-128"/>
              <a:ea typeface="メイリオ" panose="020B0604030504040204" pitchFamily="50" charset="-128"/>
            </a:endParaRPr>
          </a:p>
          <a:p>
            <a:pPr lvl="0"/>
            <a:r>
              <a:rPr lang="ja-JP" altLang="en-US" sz="2000" dirty="0">
                <a:solidFill>
                  <a:prstClr val="black">
                    <a:lumMod val="65000"/>
                    <a:lumOff val="35000"/>
                  </a:prstClr>
                </a:solidFill>
                <a:latin typeface="メイリオ" panose="020B0604030504040204" pitchFamily="50" charset="-128"/>
                <a:ea typeface="メイリオ" panose="020B0604030504040204" pitchFamily="50" charset="-128"/>
              </a:rPr>
              <a:t>苦手意識のある生徒　理解力の弱い生徒は　戸惑うであろう。</a:t>
            </a:r>
            <a:endParaRPr kumimoji="1" lang="ja-JP" altLang="en-US" dirty="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D037ACA4-3053-407B-AC0D-839B45015156}"/>
              </a:ext>
            </a:extLst>
          </p:cNvPr>
          <p:cNvSpPr txBox="1"/>
          <p:nvPr/>
        </p:nvSpPr>
        <p:spPr>
          <a:xfrm>
            <a:off x="318582" y="2180300"/>
            <a:ext cx="8784976" cy="1631216"/>
          </a:xfrm>
          <a:prstGeom prst="rect">
            <a:avLst/>
          </a:prstGeom>
          <a:noFill/>
        </p:spPr>
        <p:txBody>
          <a:bodyPr wrap="square" rtlCol="0">
            <a:spAutoFit/>
          </a:bodyPr>
          <a:lstStyle/>
          <a:p>
            <a:pPr lvl="0"/>
            <a:r>
              <a:rPr lang="ja-JP" altLang="en-US" sz="2000" dirty="0">
                <a:solidFill>
                  <a:prstClr val="black">
                    <a:lumMod val="65000"/>
                    <a:lumOff val="35000"/>
                  </a:prstClr>
                </a:solidFill>
                <a:latin typeface="メイリオ" panose="020B0604030504040204" pitchFamily="50" charset="-128"/>
                <a:ea typeface="メイリオ" panose="020B0604030504040204" pitchFamily="50" charset="-128"/>
              </a:rPr>
              <a:t>例えば　三平方の定理。　私自身が中学生だった</a:t>
            </a:r>
            <a:r>
              <a:rPr lang="en-US" altLang="ja-JP" sz="2000" dirty="0">
                <a:solidFill>
                  <a:prstClr val="black">
                    <a:lumMod val="65000"/>
                    <a:lumOff val="35000"/>
                  </a:prstClr>
                </a:solidFill>
                <a:latin typeface="メイリオ" panose="020B0604030504040204" pitchFamily="50" charset="-128"/>
                <a:ea typeface="メイリオ" panose="020B0604030504040204" pitchFamily="50" charset="-128"/>
              </a:rPr>
              <a:t>60</a:t>
            </a:r>
            <a:r>
              <a:rPr lang="ja-JP" altLang="en-US" sz="2000" dirty="0">
                <a:solidFill>
                  <a:prstClr val="black">
                    <a:lumMod val="65000"/>
                    <a:lumOff val="35000"/>
                  </a:prstClr>
                </a:solidFill>
                <a:latin typeface="メイリオ" panose="020B0604030504040204" pitchFamily="50" charset="-128"/>
                <a:ea typeface="メイリオ" panose="020B0604030504040204" pitchFamily="50" charset="-128"/>
              </a:rPr>
              <a:t>年以上前は　</a:t>
            </a:r>
            <a:endParaRPr lang="en-US" altLang="ja-JP" sz="2000" dirty="0">
              <a:solidFill>
                <a:prstClr val="black">
                  <a:lumMod val="65000"/>
                  <a:lumOff val="35000"/>
                </a:prstClr>
              </a:solidFill>
              <a:latin typeface="メイリオ" panose="020B0604030504040204" pitchFamily="50" charset="-128"/>
              <a:ea typeface="メイリオ" panose="020B0604030504040204" pitchFamily="50" charset="-128"/>
            </a:endParaRPr>
          </a:p>
          <a:p>
            <a:pPr lvl="0"/>
            <a:r>
              <a:rPr lang="ja-JP" altLang="en-US" sz="2000" dirty="0">
                <a:solidFill>
                  <a:prstClr val="black">
                    <a:lumMod val="65000"/>
                    <a:lumOff val="35000"/>
                  </a:prstClr>
                </a:solidFill>
                <a:latin typeface="メイリオ" panose="020B0604030504040204" pitchFamily="50" charset="-128"/>
                <a:ea typeface="メイリオ" panose="020B0604030504040204" pitchFamily="50" charset="-128"/>
              </a:rPr>
              <a:t>左の図のように　三角形や四角形を２段階に平行移動させての説明でした。</a:t>
            </a:r>
            <a:endParaRPr lang="en-US" altLang="ja-JP" sz="2000" dirty="0">
              <a:solidFill>
                <a:prstClr val="black">
                  <a:lumMod val="65000"/>
                  <a:lumOff val="35000"/>
                </a:prstClr>
              </a:solidFill>
              <a:latin typeface="メイリオ" panose="020B0604030504040204" pitchFamily="50" charset="-128"/>
              <a:ea typeface="メイリオ" panose="020B0604030504040204" pitchFamily="50" charset="-128"/>
            </a:endParaRPr>
          </a:p>
          <a:p>
            <a:pPr lvl="0"/>
            <a:r>
              <a:rPr lang="ja-JP" altLang="en-US" sz="2000" dirty="0">
                <a:solidFill>
                  <a:prstClr val="black">
                    <a:lumMod val="65000"/>
                    <a:lumOff val="35000"/>
                  </a:prstClr>
                </a:solidFill>
                <a:latin typeface="メイリオ" panose="020B0604030504040204" pitchFamily="50" charset="-128"/>
                <a:ea typeface="メイリオ" panose="020B0604030504040204" pitchFamily="50" charset="-128"/>
              </a:rPr>
              <a:t>そして、自分が教員になっての教科書は　現教科書のように元の直角三角形を並べ変えて　それぞれの面積を式で表し、その式の操作でする方法になっていました。　実に簡単明瞭な方法です。</a:t>
            </a:r>
            <a:endParaRPr lang="ja-JP" altLang="en-US" sz="1600" dirty="0">
              <a:solidFill>
                <a:prstClr val="black"/>
              </a:solidFill>
              <a:latin typeface="メイリオ" panose="020B0604030504040204" pitchFamily="50" charset="-128"/>
              <a:ea typeface="メイリオ" panose="020B0604030504040204" pitchFamily="50" charset="-128"/>
            </a:endParaRPr>
          </a:p>
        </p:txBody>
      </p:sp>
      <p:pic>
        <p:nvPicPr>
          <p:cNvPr id="16" name="図 15" descr="アクセサリー, 傘, 凧 が含まれている画像&#10;&#10;自動的に生成された説明">
            <a:extLst>
              <a:ext uri="{FF2B5EF4-FFF2-40B4-BE49-F238E27FC236}">
                <a16:creationId xmlns:a16="http://schemas.microsoft.com/office/drawing/2014/main" id="{2F0F78A1-AAC0-41F9-B236-8F5020379C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3804805"/>
            <a:ext cx="1399226" cy="1522584"/>
          </a:xfrm>
          <a:prstGeom prst="rect">
            <a:avLst/>
          </a:prstGeom>
        </p:spPr>
      </p:pic>
      <p:pic>
        <p:nvPicPr>
          <p:cNvPr id="18" name="図 17" descr="写真, テーブル, 男 が含まれている画像&#10;&#10;自動的に生成された説明">
            <a:extLst>
              <a:ext uri="{FF2B5EF4-FFF2-40B4-BE49-F238E27FC236}">
                <a16:creationId xmlns:a16="http://schemas.microsoft.com/office/drawing/2014/main" id="{AAD245C0-F3E3-4429-9A60-BABD0F4A02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7824" y="3804805"/>
            <a:ext cx="1213475" cy="1823504"/>
          </a:xfrm>
          <a:prstGeom prst="rect">
            <a:avLst/>
          </a:prstGeom>
        </p:spPr>
      </p:pic>
      <p:pic>
        <p:nvPicPr>
          <p:cNvPr id="20" name="図 19" descr="時計 が含まれている画像&#10;&#10;自動的に生成された説明">
            <a:extLst>
              <a:ext uri="{FF2B5EF4-FFF2-40B4-BE49-F238E27FC236}">
                <a16:creationId xmlns:a16="http://schemas.microsoft.com/office/drawing/2014/main" id="{0FB24737-CE15-497F-8A2B-C3AC96CD41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2020" y="4033509"/>
            <a:ext cx="2771463" cy="1010943"/>
          </a:xfrm>
          <a:prstGeom prst="rect">
            <a:avLst/>
          </a:prstGeom>
        </p:spPr>
      </p:pic>
      <p:sp>
        <p:nvSpPr>
          <p:cNvPr id="21" name="テキスト ボックス 20">
            <a:extLst>
              <a:ext uri="{FF2B5EF4-FFF2-40B4-BE49-F238E27FC236}">
                <a16:creationId xmlns:a16="http://schemas.microsoft.com/office/drawing/2014/main" id="{9CDBC96C-52F0-4920-A17B-F36A3A1AE8E1}"/>
              </a:ext>
            </a:extLst>
          </p:cNvPr>
          <p:cNvSpPr txBox="1"/>
          <p:nvPr/>
        </p:nvSpPr>
        <p:spPr>
          <a:xfrm>
            <a:off x="346187" y="5653482"/>
            <a:ext cx="8784976" cy="707886"/>
          </a:xfrm>
          <a:prstGeom prst="rect">
            <a:avLst/>
          </a:prstGeom>
          <a:noFill/>
        </p:spPr>
        <p:txBody>
          <a:bodyPr wrap="square" rtlCol="0">
            <a:spAutoFit/>
          </a:bodyPr>
          <a:lstStyle/>
          <a:p>
            <a:r>
              <a:rPr lang="ja-JP" altLang="en-US" sz="2000" dirty="0">
                <a:solidFill>
                  <a:schemeClr val="accent5">
                    <a:lumMod val="75000"/>
                  </a:schemeClr>
                </a:solidFill>
                <a:latin typeface="メイリオ" panose="020B0604030504040204" pitchFamily="50" charset="-128"/>
                <a:ea typeface="メイリオ" panose="020B0604030504040204" pitchFamily="50" charset="-128"/>
              </a:rPr>
              <a:t>同じ結果を説明するなら　苦手意識のある生徒にも分かりやすい単純明快な方法を示してやるべきではないでしょうか。　</a:t>
            </a:r>
            <a:endParaRPr kumimoji="1" lang="ja-JP" altLang="en-US" dirty="0">
              <a:solidFill>
                <a:schemeClr val="accent5">
                  <a:lumMod val="7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27465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665C260-C653-4865-8156-C281DFB6B402}"/>
              </a:ext>
            </a:extLst>
          </p:cNvPr>
          <p:cNvSpPr txBox="1"/>
          <p:nvPr/>
        </p:nvSpPr>
        <p:spPr>
          <a:xfrm>
            <a:off x="0" y="0"/>
            <a:ext cx="3888432" cy="369332"/>
          </a:xfrm>
          <a:prstGeom prst="rect">
            <a:avLst/>
          </a:prstGeom>
          <a:noFill/>
        </p:spPr>
        <p:txBody>
          <a:bodyPr wrap="square" rtlCol="0">
            <a:spAutoFit/>
          </a:bodyPr>
          <a:lstStyle/>
          <a:p>
            <a:r>
              <a:rPr lang="ja-JP" altLang="en-US" sz="1800" b="1">
                <a:solidFill>
                  <a:schemeClr val="tx1">
                    <a:lumMod val="50000"/>
                    <a:lumOff val="50000"/>
                  </a:schemeClr>
                </a:solidFill>
                <a:ea typeface="ＤＦ平成明朝体W7" panose="02010609000101010101" pitchFamily="1" charset="-128"/>
              </a:rPr>
              <a:t>中学校　　数と式分科会　レポート</a:t>
            </a:r>
            <a:endParaRPr lang="ja-JP" altLang="en-US" sz="1800" b="1" dirty="0">
              <a:solidFill>
                <a:schemeClr val="tx1">
                  <a:lumMod val="50000"/>
                  <a:lumOff val="50000"/>
                </a:schemeClr>
              </a:solidFill>
              <a:ea typeface="ＤＦ平成明朝体W7" panose="02010609000101010101" pitchFamily="1" charset="-128"/>
            </a:endParaRPr>
          </a:p>
        </p:txBody>
      </p:sp>
      <p:sp>
        <p:nvSpPr>
          <p:cNvPr id="3" name="テキスト ボックス 2">
            <a:extLst>
              <a:ext uri="{FF2B5EF4-FFF2-40B4-BE49-F238E27FC236}">
                <a16:creationId xmlns:a16="http://schemas.microsoft.com/office/drawing/2014/main" id="{DDC60C3C-C3DD-4246-BE21-FFA485D1E45E}"/>
              </a:ext>
            </a:extLst>
          </p:cNvPr>
          <p:cNvSpPr txBox="1"/>
          <p:nvPr/>
        </p:nvSpPr>
        <p:spPr>
          <a:xfrm>
            <a:off x="251520" y="582067"/>
            <a:ext cx="8640960" cy="6032421"/>
          </a:xfrm>
          <a:prstGeom prst="rect">
            <a:avLst/>
          </a:prstGeom>
          <a:noFill/>
        </p:spPr>
        <p:txBody>
          <a:bodyPr wrap="square" rtlCol="0">
            <a:spAutoFit/>
          </a:bodyPr>
          <a:lstStyle/>
          <a:p>
            <a:r>
              <a:rPr kumimoji="1" lang="ja-JP" altLang="en-US" sz="2400" dirty="0">
                <a:solidFill>
                  <a:schemeClr val="accent1">
                    <a:lumMod val="50000"/>
                  </a:schemeClr>
                </a:solidFill>
                <a:latin typeface="メイリオ" panose="020B0604030504040204" pitchFamily="50" charset="-128"/>
                <a:ea typeface="メイリオ" panose="020B0604030504040204" pitchFamily="50" charset="-128"/>
              </a:rPr>
              <a:t>・　正負それぞれの項が</a:t>
            </a:r>
            <a:r>
              <a:rPr kumimoji="1" lang="en-US" altLang="ja-JP" sz="2400" dirty="0">
                <a:solidFill>
                  <a:schemeClr val="accent1">
                    <a:lumMod val="50000"/>
                  </a:schemeClr>
                </a:solidFill>
                <a:latin typeface="メイリオ" panose="020B0604030504040204" pitchFamily="50" charset="-128"/>
                <a:ea typeface="メイリオ" panose="020B0604030504040204" pitchFamily="50" charset="-128"/>
              </a:rPr>
              <a:t>1</a:t>
            </a:r>
            <a:r>
              <a:rPr kumimoji="1" lang="ja-JP" altLang="en-US" sz="2400" dirty="0">
                <a:solidFill>
                  <a:schemeClr val="accent1">
                    <a:lumMod val="50000"/>
                  </a:schemeClr>
                </a:solidFill>
                <a:latin typeface="メイリオ" panose="020B0604030504040204" pitchFamily="50" charset="-128"/>
                <a:ea typeface="メイリオ" panose="020B0604030504040204" pitchFamily="50" charset="-128"/>
              </a:rPr>
              <a:t>つしか無い場合は</a:t>
            </a:r>
            <a:endParaRPr kumimoji="1" lang="en-US" altLang="ja-JP" sz="2400" dirty="0">
              <a:solidFill>
                <a:schemeClr val="accent1">
                  <a:lumMod val="50000"/>
                </a:schemeClr>
              </a:solidFill>
              <a:latin typeface="メイリオ" panose="020B0604030504040204" pitchFamily="50" charset="-128"/>
              <a:ea typeface="メイリオ" panose="020B0604030504040204" pitchFamily="50" charset="-128"/>
            </a:endParaRPr>
          </a:p>
          <a:p>
            <a:r>
              <a:rPr kumimoji="1" lang="ja-JP" altLang="en-US" sz="2400" dirty="0">
                <a:solidFill>
                  <a:schemeClr val="accent1">
                    <a:lumMod val="50000"/>
                  </a:schemeClr>
                </a:solidFill>
                <a:latin typeface="メイリオ" panose="020B0604030504040204" pitchFamily="50" charset="-128"/>
                <a:ea typeface="メイリオ" panose="020B0604030504040204" pitchFamily="50" charset="-128"/>
              </a:rPr>
              <a:t>　　→　（　）の中に</a:t>
            </a:r>
            <a:r>
              <a:rPr kumimoji="1" lang="en-US" altLang="ja-JP" sz="2400" dirty="0">
                <a:solidFill>
                  <a:schemeClr val="accent1">
                    <a:lumMod val="50000"/>
                  </a:schemeClr>
                </a:solidFill>
                <a:latin typeface="メイリオ" panose="020B0604030504040204" pitchFamily="50" charset="-128"/>
                <a:ea typeface="メイリオ" panose="020B0604030504040204" pitchFamily="50" charset="-128"/>
              </a:rPr>
              <a:t>1</a:t>
            </a:r>
            <a:r>
              <a:rPr kumimoji="1" lang="ja-JP" altLang="en-US" sz="2400" dirty="0">
                <a:solidFill>
                  <a:schemeClr val="accent1">
                    <a:lumMod val="50000"/>
                  </a:schemeClr>
                </a:solidFill>
                <a:latin typeface="メイリオ" panose="020B0604030504040204" pitchFamily="50" charset="-128"/>
                <a:ea typeface="メイリオ" panose="020B0604030504040204" pitchFamily="50" charset="-128"/>
              </a:rPr>
              <a:t>つの数だけを書く。</a:t>
            </a:r>
            <a:endParaRPr kumimoji="1" lang="en-US" altLang="ja-JP" sz="2400" dirty="0">
              <a:solidFill>
                <a:schemeClr val="accent1">
                  <a:lumMod val="50000"/>
                </a:schemeClr>
              </a:solidFill>
              <a:latin typeface="メイリオ" panose="020B0604030504040204" pitchFamily="50" charset="-128"/>
              <a:ea typeface="メイリオ" panose="020B0604030504040204" pitchFamily="50" charset="-128"/>
            </a:endParaRPr>
          </a:p>
          <a:p>
            <a:endParaRPr lang="en-US" altLang="ja-JP" sz="2400" dirty="0">
              <a:solidFill>
                <a:schemeClr val="accent1">
                  <a:lumMod val="50000"/>
                </a:schemeClr>
              </a:solidFill>
              <a:latin typeface="メイリオ" panose="020B0604030504040204" pitchFamily="50" charset="-128"/>
              <a:ea typeface="メイリオ" panose="020B0604030504040204" pitchFamily="50" charset="-128"/>
            </a:endParaRPr>
          </a:p>
          <a:p>
            <a:r>
              <a:rPr kumimoji="1" lang="ja-JP" altLang="en-US" sz="2400" dirty="0">
                <a:solidFill>
                  <a:schemeClr val="accent1">
                    <a:lumMod val="50000"/>
                  </a:schemeClr>
                </a:solidFill>
                <a:latin typeface="メイリオ" panose="020B0604030504040204" pitchFamily="50" charset="-128"/>
                <a:ea typeface="メイリオ" panose="020B0604030504040204" pitchFamily="50" charset="-128"/>
              </a:rPr>
              <a:t>・　例えば　負の項ばかりで　正の項が無い場合は</a:t>
            </a:r>
            <a:endParaRPr kumimoji="1" lang="en-US" altLang="ja-JP" sz="2400" dirty="0">
              <a:solidFill>
                <a:schemeClr val="accent1">
                  <a:lumMod val="50000"/>
                </a:schemeClr>
              </a:solidFill>
              <a:latin typeface="メイリオ" panose="020B0604030504040204" pitchFamily="50" charset="-128"/>
              <a:ea typeface="メイリオ" panose="020B0604030504040204" pitchFamily="50" charset="-128"/>
            </a:endParaRPr>
          </a:p>
          <a:p>
            <a:r>
              <a:rPr kumimoji="1" lang="ja-JP" altLang="en-US" sz="2400" dirty="0">
                <a:solidFill>
                  <a:schemeClr val="accent1">
                    <a:lumMod val="50000"/>
                  </a:schemeClr>
                </a:solidFill>
                <a:latin typeface="メイリオ" panose="020B0604030504040204" pitchFamily="50" charset="-128"/>
                <a:ea typeface="メイリオ" panose="020B0604030504040204" pitchFamily="50" charset="-128"/>
              </a:rPr>
              <a:t>　　→　左に配置した正の（　）内に　</a:t>
            </a:r>
            <a:r>
              <a:rPr kumimoji="1" lang="en-US" altLang="ja-JP" sz="2800" dirty="0">
                <a:solidFill>
                  <a:schemeClr val="accent1">
                    <a:lumMod val="50000"/>
                  </a:schemeClr>
                </a:solidFill>
                <a:latin typeface="メイリオ" panose="020B0604030504040204" pitchFamily="50" charset="-128"/>
                <a:ea typeface="メイリオ" panose="020B0604030504040204" pitchFamily="50" charset="-128"/>
              </a:rPr>
              <a:t>0</a:t>
            </a:r>
            <a:r>
              <a:rPr kumimoji="1" lang="ja-JP" altLang="en-US" dirty="0">
                <a:solidFill>
                  <a:schemeClr val="accent1">
                    <a:lumMod val="50000"/>
                  </a:schemeClr>
                </a:solidFill>
                <a:latin typeface="メイリオ" panose="020B0604030504040204" pitchFamily="50" charset="-128"/>
                <a:ea typeface="メイリオ" panose="020B0604030504040204" pitchFamily="50" charset="-128"/>
              </a:rPr>
              <a:t>ゼロ</a:t>
            </a:r>
            <a:r>
              <a:rPr kumimoji="1" lang="ja-JP" altLang="en-US" sz="2400" dirty="0">
                <a:solidFill>
                  <a:schemeClr val="accent1">
                    <a:lumMod val="50000"/>
                  </a:schemeClr>
                </a:solidFill>
                <a:latin typeface="メイリオ" panose="020B0604030504040204" pitchFamily="50" charset="-128"/>
                <a:ea typeface="メイリオ" panose="020B0604030504040204" pitchFamily="50" charset="-128"/>
              </a:rPr>
              <a:t>　と記す。</a:t>
            </a:r>
            <a:endParaRPr kumimoji="1" lang="en-US" altLang="ja-JP" sz="2400" dirty="0">
              <a:solidFill>
                <a:schemeClr val="accent1">
                  <a:lumMod val="50000"/>
                </a:schemeClr>
              </a:solidFill>
              <a:latin typeface="メイリオ" panose="020B0604030504040204" pitchFamily="50" charset="-128"/>
              <a:ea typeface="メイリオ" panose="020B0604030504040204" pitchFamily="50" charset="-128"/>
            </a:endParaRPr>
          </a:p>
          <a:p>
            <a:endParaRPr lang="en-US" altLang="ja-JP" sz="2400" dirty="0">
              <a:solidFill>
                <a:schemeClr val="accent1">
                  <a:lumMod val="50000"/>
                </a:schemeClr>
              </a:solidFill>
              <a:latin typeface="メイリオ" panose="020B0604030504040204" pitchFamily="50" charset="-128"/>
              <a:ea typeface="メイリオ" panose="020B0604030504040204" pitchFamily="50" charset="-128"/>
            </a:endParaRPr>
          </a:p>
          <a:p>
            <a:r>
              <a:rPr kumimoji="1" lang="ja-JP" altLang="en-US" sz="2400" dirty="0">
                <a:solidFill>
                  <a:schemeClr val="accent1">
                    <a:lumMod val="50000"/>
                  </a:schemeClr>
                </a:solidFill>
                <a:latin typeface="メイリオ" panose="020B0604030504040204" pitchFamily="50" charset="-128"/>
                <a:ea typeface="メイリオ" panose="020B0604030504040204" pitchFamily="50" charset="-128"/>
              </a:rPr>
              <a:t>・教科書で最初に扱う</a:t>
            </a:r>
            <a:r>
              <a:rPr kumimoji="1" lang="en-US" altLang="ja-JP" sz="2800" dirty="0">
                <a:solidFill>
                  <a:schemeClr val="accent1">
                    <a:lumMod val="50000"/>
                  </a:schemeClr>
                </a:solidFill>
                <a:latin typeface="メイリオ" panose="020B0604030504040204" pitchFamily="50" charset="-128"/>
                <a:ea typeface="メイリオ" panose="020B0604030504040204" pitchFamily="50" charset="-128"/>
              </a:rPr>
              <a:t>2</a:t>
            </a:r>
            <a:r>
              <a:rPr kumimoji="1" lang="ja-JP" altLang="en-US" sz="2400" dirty="0">
                <a:solidFill>
                  <a:schemeClr val="accent1">
                    <a:lumMod val="50000"/>
                  </a:schemeClr>
                </a:solidFill>
                <a:latin typeface="メイリオ" panose="020B0604030504040204" pitchFamily="50" charset="-128"/>
                <a:ea typeface="メイリオ" panose="020B0604030504040204" pitchFamily="50" charset="-128"/>
              </a:rPr>
              <a:t>項計算は、この（　）の中が</a:t>
            </a:r>
            <a:endParaRPr kumimoji="1" lang="en-US" altLang="ja-JP" sz="2400" dirty="0">
              <a:solidFill>
                <a:schemeClr val="accent1">
                  <a:lumMod val="50000"/>
                </a:schemeClr>
              </a:solidFill>
              <a:latin typeface="メイリオ" panose="020B0604030504040204" pitchFamily="50" charset="-128"/>
              <a:ea typeface="メイリオ" panose="020B0604030504040204" pitchFamily="50" charset="-128"/>
            </a:endParaRPr>
          </a:p>
          <a:p>
            <a:r>
              <a:rPr kumimoji="1" lang="ja-JP" altLang="en-US" sz="2400" dirty="0">
                <a:solidFill>
                  <a:schemeClr val="accent1">
                    <a:lumMod val="50000"/>
                  </a:schemeClr>
                </a:solidFill>
                <a:latin typeface="メイリオ" panose="020B0604030504040204" pitchFamily="50" charset="-128"/>
                <a:ea typeface="メイリオ" panose="020B0604030504040204" pitchFamily="50" charset="-128"/>
              </a:rPr>
              <a:t>　　</a:t>
            </a:r>
            <a:r>
              <a:rPr kumimoji="1" lang="en-US" altLang="ja-JP" sz="2400" dirty="0">
                <a:solidFill>
                  <a:schemeClr val="accent1">
                    <a:lumMod val="50000"/>
                  </a:schemeClr>
                </a:solidFill>
                <a:latin typeface="メイリオ" panose="020B0604030504040204" pitchFamily="50" charset="-128"/>
                <a:ea typeface="メイリオ" panose="020B0604030504040204" pitchFamily="50" charset="-128"/>
              </a:rPr>
              <a:t>1</a:t>
            </a:r>
            <a:r>
              <a:rPr kumimoji="1" lang="ja-JP" altLang="en-US" sz="2400" dirty="0">
                <a:solidFill>
                  <a:schemeClr val="accent1">
                    <a:lumMod val="50000"/>
                  </a:schemeClr>
                </a:solidFill>
                <a:latin typeface="メイリオ" panose="020B0604030504040204" pitchFamily="50" charset="-128"/>
                <a:ea typeface="メイリオ" panose="020B0604030504040204" pitchFamily="50" charset="-128"/>
              </a:rPr>
              <a:t>つずつの特殊な場合です。</a:t>
            </a:r>
            <a:endParaRPr kumimoji="1" lang="en-US" altLang="ja-JP" sz="2400" dirty="0">
              <a:solidFill>
                <a:schemeClr val="accent1">
                  <a:lumMod val="50000"/>
                </a:schemeClr>
              </a:solidFill>
              <a:latin typeface="メイリオ" panose="020B0604030504040204" pitchFamily="50" charset="-128"/>
              <a:ea typeface="メイリオ" panose="020B0604030504040204" pitchFamily="50" charset="-128"/>
            </a:endParaRPr>
          </a:p>
          <a:p>
            <a:r>
              <a:rPr lang="ja-JP" altLang="en-US" sz="2400" dirty="0">
                <a:solidFill>
                  <a:schemeClr val="accent1">
                    <a:lumMod val="50000"/>
                  </a:schemeClr>
                </a:solidFill>
                <a:latin typeface="メイリオ" panose="020B0604030504040204" pitchFamily="50" charset="-128"/>
                <a:ea typeface="メイリオ" panose="020B0604030504040204" pitchFamily="50" charset="-128"/>
              </a:rPr>
              <a:t>　　　　　</a:t>
            </a:r>
            <a:r>
              <a:rPr lang="ja-JP" altLang="en-US" b="1" dirty="0">
                <a:solidFill>
                  <a:srgbClr val="FF0000"/>
                </a:solidFill>
                <a:latin typeface="メイリオ" panose="020B0604030504040204" pitchFamily="50" charset="-128"/>
                <a:ea typeface="メイリオ" panose="020B0604030504040204" pitchFamily="50" charset="-128"/>
              </a:rPr>
              <a:t>この方法は、</a:t>
            </a:r>
            <a:endParaRPr lang="en-US" altLang="ja-JP" b="1" dirty="0">
              <a:solidFill>
                <a:srgbClr val="FF0000"/>
              </a:solidFill>
              <a:latin typeface="メイリオ" panose="020B0604030504040204" pitchFamily="50" charset="-128"/>
              <a:ea typeface="メイリオ" panose="020B0604030504040204" pitchFamily="50" charset="-128"/>
            </a:endParaRPr>
          </a:p>
          <a:p>
            <a:r>
              <a:rPr lang="ja-JP" altLang="en-US" b="1" dirty="0">
                <a:solidFill>
                  <a:srgbClr val="FF0000"/>
                </a:solidFill>
                <a:latin typeface="メイリオ" panose="020B0604030504040204" pitchFamily="50" charset="-128"/>
                <a:ea typeface="メイリオ" panose="020B0604030504040204" pitchFamily="50" charset="-128"/>
              </a:rPr>
              <a:t>　　　　　　　　　原理の学習　→　一般形を獲得　→　特殊形　へと進めます。</a:t>
            </a:r>
            <a:endParaRPr lang="en-US" altLang="ja-JP" b="1" dirty="0">
              <a:solidFill>
                <a:srgbClr val="FF0000"/>
              </a:solidFill>
              <a:latin typeface="メイリオ" panose="020B0604030504040204" pitchFamily="50" charset="-128"/>
              <a:ea typeface="メイリオ" panose="020B0604030504040204" pitchFamily="50" charset="-128"/>
            </a:endParaRPr>
          </a:p>
          <a:p>
            <a:r>
              <a:rPr kumimoji="1" lang="ja-JP" altLang="en-US" sz="2400" dirty="0">
                <a:solidFill>
                  <a:schemeClr val="accent1">
                    <a:lumMod val="50000"/>
                  </a:schemeClr>
                </a:solidFill>
                <a:latin typeface="メイリオ" panose="020B0604030504040204" pitchFamily="50" charset="-128"/>
                <a:ea typeface="メイリオ" panose="020B0604030504040204" pitchFamily="50" charset="-128"/>
              </a:rPr>
              <a:t>　つまり、式に（　）の有る無し</a:t>
            </a:r>
            <a:endParaRPr kumimoji="1" lang="en-US" altLang="ja-JP" sz="2400" dirty="0">
              <a:solidFill>
                <a:schemeClr val="accent1">
                  <a:lumMod val="50000"/>
                </a:schemeClr>
              </a:solidFill>
              <a:latin typeface="メイリオ" panose="020B0604030504040204" pitchFamily="50" charset="-128"/>
              <a:ea typeface="メイリオ" panose="020B0604030504040204" pitchFamily="50" charset="-128"/>
            </a:endParaRPr>
          </a:p>
          <a:p>
            <a:r>
              <a:rPr kumimoji="1" lang="ja-JP" altLang="en-US" sz="2400" dirty="0">
                <a:solidFill>
                  <a:schemeClr val="accent1">
                    <a:lumMod val="50000"/>
                  </a:schemeClr>
                </a:solidFill>
                <a:latin typeface="メイリオ" panose="020B0604030504040204" pitchFamily="50" charset="-128"/>
                <a:ea typeface="メイリオ" panose="020B0604030504040204" pitchFamily="50" charset="-128"/>
              </a:rPr>
              <a:t>　　　　　　足し算　引き算</a:t>
            </a:r>
            <a:endParaRPr kumimoji="1" lang="en-US" altLang="ja-JP" sz="2400" dirty="0">
              <a:solidFill>
                <a:schemeClr val="accent1">
                  <a:lumMod val="50000"/>
                </a:schemeClr>
              </a:solidFill>
              <a:latin typeface="メイリオ" panose="020B0604030504040204" pitchFamily="50" charset="-128"/>
              <a:ea typeface="メイリオ" panose="020B0604030504040204" pitchFamily="50" charset="-128"/>
            </a:endParaRPr>
          </a:p>
          <a:p>
            <a:r>
              <a:rPr kumimoji="1" lang="ja-JP" altLang="en-US" sz="2400" dirty="0">
                <a:solidFill>
                  <a:schemeClr val="accent1">
                    <a:lumMod val="50000"/>
                  </a:schemeClr>
                </a:solidFill>
                <a:latin typeface="メイリオ" panose="020B0604030504040204" pitchFamily="50" charset="-128"/>
                <a:ea typeface="メイリオ" panose="020B0604030504040204" pitchFamily="50" charset="-128"/>
              </a:rPr>
              <a:t>　　　　　　項の数</a:t>
            </a:r>
            <a:endParaRPr kumimoji="1" lang="en-US" altLang="ja-JP" sz="2400" dirty="0">
              <a:solidFill>
                <a:schemeClr val="accent1">
                  <a:lumMod val="50000"/>
                </a:schemeClr>
              </a:solidFill>
              <a:latin typeface="メイリオ" panose="020B0604030504040204" pitchFamily="50" charset="-128"/>
              <a:ea typeface="メイリオ" panose="020B0604030504040204" pitchFamily="50" charset="-128"/>
            </a:endParaRPr>
          </a:p>
          <a:p>
            <a:r>
              <a:rPr kumimoji="1" lang="ja-JP" altLang="en-US" sz="2400" dirty="0">
                <a:solidFill>
                  <a:schemeClr val="accent1">
                    <a:lumMod val="50000"/>
                  </a:schemeClr>
                </a:solidFill>
                <a:latin typeface="メイリオ" panose="020B0604030504040204" pitchFamily="50" charset="-128"/>
                <a:ea typeface="メイリオ" panose="020B0604030504040204" pitchFamily="50" charset="-128"/>
              </a:rPr>
              <a:t>　　　　　　各項の絶対値の大小など　　</a:t>
            </a:r>
            <a:endParaRPr kumimoji="1" lang="en-US" altLang="ja-JP" sz="2400" dirty="0">
              <a:solidFill>
                <a:schemeClr val="accent1">
                  <a:lumMod val="50000"/>
                </a:schemeClr>
              </a:solidFill>
              <a:latin typeface="メイリオ" panose="020B0604030504040204" pitchFamily="50" charset="-128"/>
              <a:ea typeface="メイリオ" panose="020B0604030504040204" pitchFamily="50" charset="-128"/>
            </a:endParaRPr>
          </a:p>
          <a:p>
            <a:endParaRPr lang="en-US" altLang="ja-JP" sz="2400" dirty="0">
              <a:solidFill>
                <a:schemeClr val="accent1">
                  <a:lumMod val="50000"/>
                </a:schemeClr>
              </a:solidFill>
              <a:latin typeface="メイリオ" panose="020B0604030504040204" pitchFamily="50" charset="-128"/>
              <a:ea typeface="メイリオ" panose="020B0604030504040204" pitchFamily="50" charset="-128"/>
            </a:endParaRPr>
          </a:p>
          <a:p>
            <a:r>
              <a:rPr kumimoji="1" lang="ja-JP" altLang="en-US" sz="2400" dirty="0">
                <a:solidFill>
                  <a:schemeClr val="accent1">
                    <a:lumMod val="50000"/>
                  </a:schemeClr>
                </a:solidFill>
                <a:latin typeface="メイリオ" panose="020B0604030504040204" pitchFamily="50" charset="-128"/>
                <a:ea typeface="メイリオ" panose="020B0604030504040204" pitchFamily="50" charset="-128"/>
              </a:rPr>
              <a:t>　　　　　　　関係なしに全て同一手順での処理方法です。</a:t>
            </a:r>
          </a:p>
        </p:txBody>
      </p:sp>
    </p:spTree>
    <p:extLst>
      <p:ext uri="{BB962C8B-B14F-4D97-AF65-F5344CB8AC3E}">
        <p14:creationId xmlns:p14="http://schemas.microsoft.com/office/powerpoint/2010/main" val="684852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0" y="1730"/>
            <a:ext cx="6480305" cy="276999"/>
          </a:xfrm>
          <a:prstGeom prst="rect">
            <a:avLst/>
          </a:prstGeom>
          <a:noFill/>
        </p:spPr>
        <p:txBody>
          <a:bodyPr wrap="square" rtlCol="0">
            <a:spAutoFit/>
          </a:bodyPr>
          <a:lstStyle/>
          <a:p>
            <a:r>
              <a:rPr kumimoji="1" lang="ja-JP" altLang="en-US" sz="1200" b="1" dirty="0">
                <a:solidFill>
                  <a:schemeClr val="tx1">
                    <a:lumMod val="50000"/>
                    <a:lumOff val="50000"/>
                  </a:schemeClr>
                </a:solidFill>
                <a:ea typeface="ＤＦ平成明朝体W7" panose="02010609000101010101" pitchFamily="1" charset="-128"/>
              </a:rPr>
              <a:t>中学校　　数と式分科会　レポート</a:t>
            </a:r>
          </a:p>
        </p:txBody>
      </p:sp>
      <p:sp>
        <p:nvSpPr>
          <p:cNvPr id="8" name="テキスト ボックス 7">
            <a:extLst>
              <a:ext uri="{FF2B5EF4-FFF2-40B4-BE49-F238E27FC236}">
                <a16:creationId xmlns:a16="http://schemas.microsoft.com/office/drawing/2014/main" id="{A3534B2C-EF11-4979-9921-28B4F4928D5D}"/>
              </a:ext>
            </a:extLst>
          </p:cNvPr>
          <p:cNvSpPr txBox="1"/>
          <p:nvPr/>
        </p:nvSpPr>
        <p:spPr>
          <a:xfrm>
            <a:off x="683568" y="336950"/>
            <a:ext cx="4680520" cy="765418"/>
          </a:xfrm>
          <a:prstGeom prst="rect">
            <a:avLst/>
          </a:prstGeom>
          <a:noFill/>
        </p:spPr>
        <p:txBody>
          <a:bodyPr wrap="square" rtlCol="0">
            <a:spAutoFit/>
          </a:bodyPr>
          <a:lstStyle/>
          <a:p>
            <a:endParaRPr kumimoji="1" lang="ja-JP" altLang="en-US" dirty="0"/>
          </a:p>
        </p:txBody>
      </p:sp>
      <p:sp>
        <p:nvSpPr>
          <p:cNvPr id="5" name="テキスト ボックス 4">
            <a:extLst>
              <a:ext uri="{FF2B5EF4-FFF2-40B4-BE49-F238E27FC236}">
                <a16:creationId xmlns:a16="http://schemas.microsoft.com/office/drawing/2014/main" id="{75F57F21-516B-458B-A6D8-17D30F41E2FC}"/>
              </a:ext>
            </a:extLst>
          </p:cNvPr>
          <p:cNvSpPr txBox="1"/>
          <p:nvPr/>
        </p:nvSpPr>
        <p:spPr>
          <a:xfrm>
            <a:off x="395536" y="336950"/>
            <a:ext cx="8640960" cy="954107"/>
          </a:xfrm>
          <a:prstGeom prst="rect">
            <a:avLst/>
          </a:prstGeom>
          <a:noFill/>
        </p:spPr>
        <p:txBody>
          <a:bodyPr wrap="square" rtlCol="0">
            <a:spAutoFit/>
          </a:bodyPr>
          <a:lstStyle/>
          <a:p>
            <a:r>
              <a:rPr lang="ja-JP" altLang="en-US" sz="2800" b="1" dirty="0">
                <a:solidFill>
                  <a:schemeClr val="accent5">
                    <a:lumMod val="75000"/>
                  </a:schemeClr>
                </a:solidFill>
                <a:latin typeface="HG正楷書体-PRO" panose="03000600000000000000" pitchFamily="66" charset="-128"/>
                <a:ea typeface="ＤＦ平成明朝体W7" panose="02010609000101010101" pitchFamily="1" charset="-128"/>
              </a:rPr>
              <a:t>先ずは提案の前に　先生方は、授業全体や教材を</a:t>
            </a:r>
            <a:endParaRPr lang="en-US" altLang="ja-JP" sz="2800" b="1" dirty="0">
              <a:solidFill>
                <a:schemeClr val="accent5">
                  <a:lumMod val="75000"/>
                </a:schemeClr>
              </a:solidFill>
              <a:latin typeface="HG正楷書体-PRO" panose="03000600000000000000" pitchFamily="66" charset="-128"/>
              <a:ea typeface="ＤＦ平成明朝体W7" panose="02010609000101010101" pitchFamily="1" charset="-128"/>
            </a:endParaRPr>
          </a:p>
          <a:p>
            <a:r>
              <a:rPr lang="ja-JP" altLang="en-US" sz="2800" b="1" dirty="0">
                <a:solidFill>
                  <a:schemeClr val="accent5">
                    <a:lumMod val="75000"/>
                  </a:schemeClr>
                </a:solidFill>
                <a:latin typeface="HG正楷書体-PRO" panose="03000600000000000000" pitchFamily="66" charset="-128"/>
                <a:ea typeface="ＤＦ平成明朝体W7" panose="02010609000101010101" pitchFamily="1" charset="-128"/>
              </a:rPr>
              <a:t>考える時　どのような事に配慮しますか。</a:t>
            </a:r>
            <a:endParaRPr kumimoji="1" lang="ja-JP" altLang="en-US" sz="2800" dirty="0"/>
          </a:p>
        </p:txBody>
      </p:sp>
      <p:sp>
        <p:nvSpPr>
          <p:cNvPr id="9" name="テキスト ボックス 8">
            <a:extLst>
              <a:ext uri="{FF2B5EF4-FFF2-40B4-BE49-F238E27FC236}">
                <a16:creationId xmlns:a16="http://schemas.microsoft.com/office/drawing/2014/main" id="{122AAD35-2E61-48E3-897D-2A8E5C38E1BA}"/>
              </a:ext>
            </a:extLst>
          </p:cNvPr>
          <p:cNvSpPr txBox="1"/>
          <p:nvPr/>
        </p:nvSpPr>
        <p:spPr>
          <a:xfrm>
            <a:off x="990801" y="1456298"/>
            <a:ext cx="8153199" cy="800219"/>
          </a:xfrm>
          <a:prstGeom prst="rect">
            <a:avLst/>
          </a:prstGeom>
          <a:noFill/>
        </p:spPr>
        <p:txBody>
          <a:bodyPr wrap="square" rtlCol="0">
            <a:spAutoFit/>
          </a:bodyPr>
          <a:lstStyle/>
          <a:p>
            <a:r>
              <a:rPr lang="en-US" altLang="ja-JP" sz="2800" b="0" i="0" u="none" strike="noStrike" baseline="0" dirty="0">
                <a:solidFill>
                  <a:srgbClr val="000000"/>
                </a:solidFill>
                <a:latin typeface="ＤＨＰ平成明朝体W7" panose="02020700000000000000" pitchFamily="18" charset="-128"/>
                <a:ea typeface="ＤＨＰ平成明朝体W7" panose="02020700000000000000" pitchFamily="18" charset="-128"/>
              </a:rPr>
              <a:t>A</a:t>
            </a:r>
            <a:r>
              <a:rPr lang="ja-JP" altLang="en-US" sz="2800" b="0" i="0" u="none" strike="noStrike" baseline="0" dirty="0">
                <a:solidFill>
                  <a:srgbClr val="000000"/>
                </a:solidFill>
                <a:latin typeface="ＤＨＰ平成明朝体W7" panose="02020700000000000000" pitchFamily="18" charset="-128"/>
                <a:ea typeface="ＤＨＰ平成明朝体W7" panose="02020700000000000000" pitchFamily="18" charset="-128"/>
              </a:rPr>
              <a:t>．数学的な意味がより適切である。</a:t>
            </a:r>
          </a:p>
          <a:p>
            <a:endParaRPr kumimoji="1" lang="ja-JP" altLang="en-US" dirty="0"/>
          </a:p>
        </p:txBody>
      </p:sp>
      <p:sp>
        <p:nvSpPr>
          <p:cNvPr id="12" name="テキスト ボックス 11">
            <a:extLst>
              <a:ext uri="{FF2B5EF4-FFF2-40B4-BE49-F238E27FC236}">
                <a16:creationId xmlns:a16="http://schemas.microsoft.com/office/drawing/2014/main" id="{570F975B-6EDA-49B5-BAB4-927078B4B9BC}"/>
              </a:ext>
            </a:extLst>
          </p:cNvPr>
          <p:cNvSpPr txBox="1"/>
          <p:nvPr/>
        </p:nvSpPr>
        <p:spPr>
          <a:xfrm>
            <a:off x="990801" y="2035567"/>
            <a:ext cx="8172400" cy="523220"/>
          </a:xfrm>
          <a:prstGeom prst="rect">
            <a:avLst/>
          </a:prstGeom>
          <a:noFill/>
        </p:spPr>
        <p:txBody>
          <a:bodyPr wrap="square" rtlCol="0">
            <a:spAutoFit/>
          </a:bodyPr>
          <a:lstStyle/>
          <a:p>
            <a:pPr algn="just"/>
            <a:r>
              <a:rPr lang="en-US" altLang="ja-JP" sz="2800" b="0" i="0" u="none" strike="noStrike" baseline="0" dirty="0">
                <a:solidFill>
                  <a:srgbClr val="000000"/>
                </a:solidFill>
                <a:latin typeface="ＤＨＰ平成明朝体W7" panose="02020700000000000000" pitchFamily="18" charset="-128"/>
                <a:ea typeface="ＤＨＰ平成明朝体W7" panose="02020700000000000000" pitchFamily="18" charset="-128"/>
              </a:rPr>
              <a:t>B</a:t>
            </a:r>
            <a:r>
              <a:rPr lang="ja-JP" altLang="en-US" sz="2800" b="0" i="0" u="none" strike="noStrike" baseline="0" dirty="0">
                <a:solidFill>
                  <a:srgbClr val="000000"/>
                </a:solidFill>
                <a:latin typeface="ＤＨＰ平成明朝体W7" panose="02020700000000000000" pitchFamily="18" charset="-128"/>
                <a:ea typeface="ＤＨＰ平成明朝体W7" panose="02020700000000000000" pitchFamily="18" charset="-128"/>
              </a:rPr>
              <a:t>．生徒の生活感覚に近い。</a:t>
            </a:r>
          </a:p>
        </p:txBody>
      </p:sp>
      <p:sp>
        <p:nvSpPr>
          <p:cNvPr id="13" name="テキスト ボックス 12">
            <a:extLst>
              <a:ext uri="{FF2B5EF4-FFF2-40B4-BE49-F238E27FC236}">
                <a16:creationId xmlns:a16="http://schemas.microsoft.com/office/drawing/2014/main" id="{20B59656-9383-4E75-9507-3D3CD7286080}"/>
              </a:ext>
            </a:extLst>
          </p:cNvPr>
          <p:cNvSpPr txBox="1"/>
          <p:nvPr/>
        </p:nvSpPr>
        <p:spPr>
          <a:xfrm>
            <a:off x="990801" y="2628781"/>
            <a:ext cx="8172400" cy="800219"/>
          </a:xfrm>
          <a:prstGeom prst="rect">
            <a:avLst/>
          </a:prstGeom>
          <a:noFill/>
        </p:spPr>
        <p:txBody>
          <a:bodyPr wrap="square" rtlCol="0">
            <a:spAutoFit/>
          </a:bodyPr>
          <a:lstStyle/>
          <a:p>
            <a:r>
              <a:rPr lang="en-US" altLang="ja-JP" sz="2800" b="0" i="0" u="none" strike="noStrike" baseline="0" dirty="0">
                <a:solidFill>
                  <a:srgbClr val="000000"/>
                </a:solidFill>
                <a:latin typeface="ＤＨＰ平成明朝体W7" panose="02020700000000000000" pitchFamily="18" charset="-128"/>
                <a:ea typeface="ＤＨＰ平成明朝体W7" panose="02020700000000000000" pitchFamily="18" charset="-128"/>
              </a:rPr>
              <a:t>C</a:t>
            </a:r>
            <a:r>
              <a:rPr lang="ja-JP" altLang="en-US" sz="2800" b="0" i="0" u="none" strike="noStrike" baseline="0" dirty="0">
                <a:solidFill>
                  <a:srgbClr val="000000"/>
                </a:solidFill>
                <a:latin typeface="ＤＨＰ平成明朝体W7" panose="02020700000000000000" pitchFamily="18" charset="-128"/>
                <a:ea typeface="ＤＨＰ平成明朝体W7" panose="02020700000000000000" pitchFamily="18" charset="-128"/>
              </a:rPr>
              <a:t>．生徒が身につけやすい。</a:t>
            </a:r>
          </a:p>
          <a:p>
            <a:endParaRPr kumimoji="1" lang="ja-JP" altLang="en-US" dirty="0"/>
          </a:p>
        </p:txBody>
      </p:sp>
      <p:sp>
        <p:nvSpPr>
          <p:cNvPr id="14" name="テキスト ボックス 13">
            <a:extLst>
              <a:ext uri="{FF2B5EF4-FFF2-40B4-BE49-F238E27FC236}">
                <a16:creationId xmlns:a16="http://schemas.microsoft.com/office/drawing/2014/main" id="{D0B4453E-450A-473E-8486-75F597921292}"/>
              </a:ext>
            </a:extLst>
          </p:cNvPr>
          <p:cNvSpPr txBox="1"/>
          <p:nvPr/>
        </p:nvSpPr>
        <p:spPr>
          <a:xfrm>
            <a:off x="990801" y="3237384"/>
            <a:ext cx="8153199" cy="523220"/>
          </a:xfrm>
          <a:prstGeom prst="rect">
            <a:avLst/>
          </a:prstGeom>
          <a:noFill/>
        </p:spPr>
        <p:txBody>
          <a:bodyPr wrap="square" rtlCol="0">
            <a:spAutoFit/>
          </a:bodyPr>
          <a:lstStyle/>
          <a:p>
            <a:pPr algn="just"/>
            <a:r>
              <a:rPr lang="en-US" altLang="ja-JP" sz="2800" b="0" i="0" u="none" strike="noStrike" baseline="0" dirty="0">
                <a:solidFill>
                  <a:srgbClr val="000000"/>
                </a:solidFill>
                <a:latin typeface="ＤＨＰ平成明朝体W7" panose="02020700000000000000" pitchFamily="18" charset="-128"/>
                <a:ea typeface="ＤＨＰ平成明朝体W7" panose="02020700000000000000" pitchFamily="18" charset="-128"/>
              </a:rPr>
              <a:t>D</a:t>
            </a:r>
            <a:r>
              <a:rPr lang="ja-JP" altLang="en-US" sz="2800" b="0" i="0" u="none" strike="noStrike" baseline="0" dirty="0">
                <a:solidFill>
                  <a:srgbClr val="000000"/>
                </a:solidFill>
                <a:latin typeface="ＤＨＰ平成明朝体W7" panose="02020700000000000000" pitchFamily="18" charset="-128"/>
                <a:ea typeface="ＤＨＰ平成明朝体W7" panose="02020700000000000000" pitchFamily="18" charset="-128"/>
              </a:rPr>
              <a:t>．将来の数学にも同じ様な考え方が使える。</a:t>
            </a:r>
          </a:p>
        </p:txBody>
      </p:sp>
      <p:sp>
        <p:nvSpPr>
          <p:cNvPr id="15" name="テキスト ボックス 14">
            <a:extLst>
              <a:ext uri="{FF2B5EF4-FFF2-40B4-BE49-F238E27FC236}">
                <a16:creationId xmlns:a16="http://schemas.microsoft.com/office/drawing/2014/main" id="{033095FD-49A2-486F-BA14-40A03FFEFC27}"/>
              </a:ext>
            </a:extLst>
          </p:cNvPr>
          <p:cNvSpPr txBox="1"/>
          <p:nvPr/>
        </p:nvSpPr>
        <p:spPr>
          <a:xfrm>
            <a:off x="990801" y="3899620"/>
            <a:ext cx="8153199" cy="800219"/>
          </a:xfrm>
          <a:prstGeom prst="rect">
            <a:avLst/>
          </a:prstGeom>
          <a:noFill/>
        </p:spPr>
        <p:txBody>
          <a:bodyPr wrap="square" rtlCol="0">
            <a:spAutoFit/>
          </a:bodyPr>
          <a:lstStyle/>
          <a:p>
            <a:r>
              <a:rPr lang="en-US" altLang="ja-JP" sz="2800" b="0" i="0" u="none" strike="noStrike" baseline="0" dirty="0">
                <a:solidFill>
                  <a:srgbClr val="000000"/>
                </a:solidFill>
                <a:latin typeface="ＤＨＰ平成明朝体W7" panose="02020700000000000000" pitchFamily="18" charset="-128"/>
                <a:ea typeface="ＤＨＰ平成明朝体W7" panose="02020700000000000000" pitchFamily="18" charset="-128"/>
              </a:rPr>
              <a:t>E</a:t>
            </a:r>
            <a:r>
              <a:rPr lang="ja-JP" altLang="en-US" sz="2800" b="0" i="0" u="none" strike="noStrike" baseline="0" dirty="0">
                <a:solidFill>
                  <a:srgbClr val="000000"/>
                </a:solidFill>
                <a:latin typeface="ＤＨＰ平成明朝体W7" panose="02020700000000000000" pitchFamily="18" charset="-128"/>
                <a:ea typeface="ＤＨＰ平成明朝体W7" panose="02020700000000000000" pitchFamily="18" charset="-128"/>
              </a:rPr>
              <a:t>．生徒が自分で考え出す方法に近い。</a:t>
            </a:r>
            <a:endParaRPr kumimoji="1" lang="ja-JP" altLang="en-US" sz="2800" dirty="0">
              <a:latin typeface="ＤＨＰ平成明朝体W7" panose="02020700000000000000" pitchFamily="18" charset="-128"/>
              <a:ea typeface="ＤＨＰ平成明朝体W7" panose="02020700000000000000" pitchFamily="18" charset="-128"/>
            </a:endParaRPr>
          </a:p>
          <a:p>
            <a:endParaRPr kumimoji="1" lang="ja-JP" altLang="en-US" dirty="0"/>
          </a:p>
        </p:txBody>
      </p:sp>
      <p:sp>
        <p:nvSpPr>
          <p:cNvPr id="16" name="テキスト ボックス 15">
            <a:extLst>
              <a:ext uri="{FF2B5EF4-FFF2-40B4-BE49-F238E27FC236}">
                <a16:creationId xmlns:a16="http://schemas.microsoft.com/office/drawing/2014/main" id="{EB428D32-4D97-4210-9E3B-422BFAC88BBA}"/>
              </a:ext>
            </a:extLst>
          </p:cNvPr>
          <p:cNvSpPr txBox="1"/>
          <p:nvPr/>
        </p:nvSpPr>
        <p:spPr>
          <a:xfrm>
            <a:off x="270244" y="4811797"/>
            <a:ext cx="8873756" cy="1754326"/>
          </a:xfrm>
          <a:prstGeom prst="rect">
            <a:avLst/>
          </a:prstGeom>
          <a:noFill/>
        </p:spPr>
        <p:txBody>
          <a:bodyPr wrap="square" rtlCol="0">
            <a:spAutoFit/>
          </a:bodyPr>
          <a:lstStyle/>
          <a:p>
            <a:r>
              <a:rPr lang="ja-JP" altLang="en-US" sz="1800" b="0" i="0" u="none" strike="noStrike" baseline="0" dirty="0">
                <a:solidFill>
                  <a:schemeClr val="accent5">
                    <a:lumMod val="75000"/>
                  </a:schemeClr>
                </a:solidFill>
                <a:latin typeface="ＤＨＰ平成明朝体W7" panose="02020700000000000000" pitchFamily="18" charset="-128"/>
                <a:ea typeface="ＤＨＰ平成明朝体W7" panose="02020700000000000000" pitchFamily="18" charset="-128"/>
              </a:rPr>
              <a:t>以上は、現在の学力テストの制度設計に携わった　元国立教育研究所の数学主任</a:t>
            </a:r>
            <a:endParaRPr lang="en-US" altLang="ja-JP" sz="1800" b="0" i="0" u="none" strike="noStrike" baseline="0" dirty="0">
              <a:solidFill>
                <a:schemeClr val="accent5">
                  <a:lumMod val="75000"/>
                </a:schemeClr>
              </a:solidFill>
              <a:latin typeface="ＤＨＰ平成明朝体W7" panose="02020700000000000000" pitchFamily="18" charset="-128"/>
              <a:ea typeface="ＤＨＰ平成明朝体W7" panose="02020700000000000000" pitchFamily="18" charset="-128"/>
            </a:endParaRPr>
          </a:p>
          <a:p>
            <a:r>
              <a:rPr lang="ja-JP" altLang="en-US" sz="1400" b="0" i="0" u="none" strike="noStrike" baseline="0" dirty="0">
                <a:solidFill>
                  <a:schemeClr val="accent5">
                    <a:lumMod val="75000"/>
                  </a:schemeClr>
                </a:solidFill>
                <a:latin typeface="ＤＨＰ平成明朝体W7" panose="02020700000000000000" pitchFamily="18" charset="-128"/>
                <a:ea typeface="ＤＨＰ平成明朝体W7" panose="02020700000000000000" pitchFamily="18" charset="-128"/>
              </a:rPr>
              <a:t>（</a:t>
            </a:r>
            <a:r>
              <a:rPr lang="en-US" altLang="ja-JP" sz="1400" b="0" i="0" u="none" strike="noStrike" baseline="0" dirty="0">
                <a:solidFill>
                  <a:schemeClr val="accent5">
                    <a:lumMod val="75000"/>
                  </a:schemeClr>
                </a:solidFill>
                <a:latin typeface="ＤＨＰ平成明朝体W7" panose="02020700000000000000" pitchFamily="18" charset="-128"/>
                <a:ea typeface="ＤＨＰ平成明朝体W7" panose="02020700000000000000" pitchFamily="18" charset="-128"/>
              </a:rPr>
              <a:t>2021</a:t>
            </a:r>
            <a:r>
              <a:rPr lang="ja-JP" altLang="en-US" sz="1400" b="0" i="0" u="none" strike="noStrike" baseline="0" dirty="0">
                <a:solidFill>
                  <a:schemeClr val="accent5">
                    <a:lumMod val="75000"/>
                  </a:schemeClr>
                </a:solidFill>
                <a:latin typeface="ＤＨＰ平成明朝体W7" panose="02020700000000000000" pitchFamily="18" charset="-128"/>
                <a:ea typeface="ＤＨＰ平成明朝体W7" panose="02020700000000000000" pitchFamily="18" charset="-128"/>
              </a:rPr>
              <a:t>年　亡）</a:t>
            </a:r>
            <a:r>
              <a:rPr lang="ja-JP" altLang="en-US" sz="1800" b="0" i="0" u="none" strike="noStrike" baseline="0" dirty="0">
                <a:solidFill>
                  <a:schemeClr val="accent5">
                    <a:lumMod val="75000"/>
                  </a:schemeClr>
                </a:solidFill>
                <a:latin typeface="ＤＨＰ平成明朝体W7" panose="02020700000000000000" pitchFamily="18" charset="-128"/>
                <a:ea typeface="ＤＨＰ平成明朝体W7" panose="02020700000000000000" pitchFamily="18" charset="-128"/>
              </a:rPr>
              <a:t>の先生が示されたものです。　その先生のおっしゃるに、私の提案は　</a:t>
            </a:r>
            <a:endParaRPr lang="en-US" altLang="ja-JP" sz="1800" b="0" i="0" u="none" strike="noStrike" baseline="0" dirty="0">
              <a:solidFill>
                <a:schemeClr val="accent5">
                  <a:lumMod val="75000"/>
                </a:schemeClr>
              </a:solidFill>
              <a:latin typeface="ＤＨＰ平成明朝体W7" panose="02020700000000000000" pitchFamily="18" charset="-128"/>
              <a:ea typeface="ＤＨＰ平成明朝体W7" panose="02020700000000000000" pitchFamily="18" charset="-128"/>
            </a:endParaRPr>
          </a:p>
          <a:p>
            <a:r>
              <a:rPr lang="en-US" altLang="ja-JP" sz="1800" b="0" i="0" u="none" strike="noStrike" baseline="0" dirty="0">
                <a:solidFill>
                  <a:schemeClr val="accent5">
                    <a:lumMod val="75000"/>
                  </a:schemeClr>
                </a:solidFill>
                <a:latin typeface="ＤＨＰ平成明朝体W7" panose="02020700000000000000" pitchFamily="18" charset="-128"/>
                <a:ea typeface="ＤＨＰ平成明朝体W7" panose="02020700000000000000" pitchFamily="18" charset="-128"/>
              </a:rPr>
              <a:t>C.</a:t>
            </a:r>
            <a:r>
              <a:rPr lang="ja-JP" altLang="en-US" sz="1800" b="0" i="0" u="none" strike="noStrike" baseline="0" dirty="0">
                <a:solidFill>
                  <a:schemeClr val="accent5">
                    <a:lumMod val="75000"/>
                  </a:schemeClr>
                </a:solidFill>
                <a:latin typeface="ＤＨＰ平成明朝体W7" panose="02020700000000000000" pitchFamily="18" charset="-128"/>
                <a:ea typeface="ＤＨＰ平成明朝体W7" panose="02020700000000000000" pitchFamily="18" charset="-128"/>
              </a:rPr>
              <a:t>と</a:t>
            </a:r>
            <a:r>
              <a:rPr lang="en-US" altLang="ja-JP" sz="1800" b="0" i="0" u="none" strike="noStrike" baseline="0" dirty="0">
                <a:solidFill>
                  <a:schemeClr val="accent5">
                    <a:lumMod val="75000"/>
                  </a:schemeClr>
                </a:solidFill>
                <a:latin typeface="ＤＨＰ平成明朝体W7" panose="02020700000000000000" pitchFamily="18" charset="-128"/>
                <a:ea typeface="ＤＨＰ平成明朝体W7" panose="02020700000000000000" pitchFamily="18" charset="-128"/>
              </a:rPr>
              <a:t>E.</a:t>
            </a:r>
            <a:r>
              <a:rPr lang="ja-JP" altLang="en-US" sz="1800" b="0" i="0" u="none" strike="noStrike" baseline="0" dirty="0">
                <a:solidFill>
                  <a:schemeClr val="accent5">
                    <a:lumMod val="75000"/>
                  </a:schemeClr>
                </a:solidFill>
                <a:latin typeface="ＤＨＰ平成明朝体W7" panose="02020700000000000000" pitchFamily="18" charset="-128"/>
                <a:ea typeface="ＤＨＰ平成明朝体W7" panose="02020700000000000000" pitchFamily="18" charset="-128"/>
              </a:rPr>
              <a:t>の要素が濃く、</a:t>
            </a:r>
            <a:endParaRPr lang="en-US" altLang="ja-JP" sz="1800" b="0" i="0" u="none" strike="noStrike" baseline="0" dirty="0">
              <a:solidFill>
                <a:schemeClr val="accent5">
                  <a:lumMod val="75000"/>
                </a:schemeClr>
              </a:solidFill>
              <a:latin typeface="ＤＨＰ平成明朝体W7" panose="02020700000000000000" pitchFamily="18" charset="-128"/>
              <a:ea typeface="ＤＨＰ平成明朝体W7" panose="02020700000000000000" pitchFamily="18" charset="-128"/>
            </a:endParaRPr>
          </a:p>
          <a:p>
            <a:r>
              <a:rPr lang="en-US" altLang="ja-JP" sz="1800" b="0" i="0" u="none" strike="noStrike" baseline="0" dirty="0">
                <a:solidFill>
                  <a:schemeClr val="accent5">
                    <a:lumMod val="75000"/>
                  </a:schemeClr>
                </a:solidFill>
                <a:latin typeface="ＤＨＰ平成明朝体W7" panose="02020700000000000000" pitchFamily="18" charset="-128"/>
                <a:ea typeface="ＤＨＰ平成明朝体W7" panose="02020700000000000000" pitchFamily="18" charset="-128"/>
              </a:rPr>
              <a:t>D.</a:t>
            </a:r>
            <a:r>
              <a:rPr lang="ja-JP" altLang="en-US" sz="1800" b="0" i="0" u="none" strike="noStrike" baseline="0" dirty="0">
                <a:solidFill>
                  <a:schemeClr val="accent5">
                    <a:lumMod val="75000"/>
                  </a:schemeClr>
                </a:solidFill>
                <a:latin typeface="ＤＨＰ平成明朝体W7" panose="02020700000000000000" pitchFamily="18" charset="-128"/>
                <a:ea typeface="ＤＨＰ平成明朝体W7" panose="02020700000000000000" pitchFamily="18" charset="-128"/>
              </a:rPr>
              <a:t>の指向が強い教科書には　採択される可能性は低いだろうとのこと。</a:t>
            </a:r>
            <a:endParaRPr lang="en-US" altLang="ja-JP" sz="1800" b="0" i="0" u="none" strike="noStrike" baseline="0" dirty="0">
              <a:solidFill>
                <a:schemeClr val="accent5">
                  <a:lumMod val="75000"/>
                </a:schemeClr>
              </a:solidFill>
              <a:latin typeface="ＤＨＰ平成明朝体W7" panose="02020700000000000000" pitchFamily="18" charset="-128"/>
              <a:ea typeface="ＤＨＰ平成明朝体W7" panose="02020700000000000000" pitchFamily="18" charset="-128"/>
            </a:endParaRPr>
          </a:p>
          <a:p>
            <a:r>
              <a:rPr lang="ja-JP" altLang="en-US" sz="1800" b="0" i="0" u="none" strike="noStrike" baseline="0" dirty="0">
                <a:solidFill>
                  <a:schemeClr val="accent5">
                    <a:lumMod val="75000"/>
                  </a:schemeClr>
                </a:solidFill>
                <a:latin typeface="ＤＨＰ平成明朝体W7" panose="02020700000000000000" pitchFamily="18" charset="-128"/>
                <a:ea typeface="ＤＨＰ平成明朝体W7" panose="02020700000000000000" pitchFamily="18" charset="-128"/>
              </a:rPr>
              <a:t>　</a:t>
            </a:r>
            <a:endParaRPr lang="en-US" altLang="ja-JP" sz="1800" b="0" i="0" u="none" strike="noStrike" baseline="0" dirty="0">
              <a:solidFill>
                <a:schemeClr val="accent5">
                  <a:lumMod val="75000"/>
                </a:schemeClr>
              </a:solidFill>
              <a:latin typeface="ＤＨＰ平成明朝体W7" panose="02020700000000000000" pitchFamily="18" charset="-128"/>
              <a:ea typeface="ＤＨＰ平成明朝体W7" panose="02020700000000000000" pitchFamily="18" charset="-128"/>
            </a:endParaRPr>
          </a:p>
          <a:p>
            <a:r>
              <a:rPr lang="ja-JP" altLang="en-US" sz="1800" b="0" i="0" u="none" strike="noStrike" baseline="0" dirty="0">
                <a:solidFill>
                  <a:schemeClr val="accent5">
                    <a:lumMod val="75000"/>
                  </a:schemeClr>
                </a:solidFill>
                <a:latin typeface="ＤＨＰ平成明朝体W7" panose="02020700000000000000" pitchFamily="18" charset="-128"/>
                <a:ea typeface="ＤＨＰ平成明朝体W7" panose="02020700000000000000" pitchFamily="18" charset="-128"/>
              </a:rPr>
              <a:t>　　　どれも大切ですが、先生方は何を重要視されますか。</a:t>
            </a:r>
            <a:endParaRPr kumimoji="1" lang="ja-JP" altLang="en-US" dirty="0">
              <a:solidFill>
                <a:schemeClr val="accent5">
                  <a:lumMod val="75000"/>
                </a:schemeClr>
              </a:solidFill>
            </a:endParaRPr>
          </a:p>
        </p:txBody>
      </p:sp>
    </p:spTree>
    <p:extLst>
      <p:ext uri="{BB962C8B-B14F-4D97-AF65-F5344CB8AC3E}">
        <p14:creationId xmlns:p14="http://schemas.microsoft.com/office/powerpoint/2010/main" val="2599491427"/>
      </p:ext>
    </p:extLst>
  </p:cSld>
  <p:clrMapOvr>
    <a:masterClrMapping/>
  </p:clrMapOvr>
  <mc:AlternateContent xmlns:mc="http://schemas.openxmlformats.org/markup-compatibility/2006" xmlns:p14="http://schemas.microsoft.com/office/powerpoint/2010/main">
    <mc:Choice Requires="p14">
      <p:transition spd="slow" p14:dur="2000" advTm="5379"/>
    </mc:Choice>
    <mc:Fallback xmlns="">
      <p:transition spd="slow" advTm="537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0-#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0-#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0" y="1730"/>
            <a:ext cx="6480305" cy="276999"/>
          </a:xfrm>
          <a:prstGeom prst="rect">
            <a:avLst/>
          </a:prstGeom>
          <a:noFill/>
        </p:spPr>
        <p:txBody>
          <a:bodyPr wrap="square" rtlCol="0">
            <a:spAutoFit/>
          </a:bodyPr>
          <a:lstStyle/>
          <a:p>
            <a:r>
              <a:rPr kumimoji="1" lang="ja-JP" altLang="en-US" sz="1200" b="1" dirty="0">
                <a:solidFill>
                  <a:schemeClr val="tx1">
                    <a:lumMod val="50000"/>
                    <a:lumOff val="50000"/>
                  </a:schemeClr>
                </a:solidFill>
                <a:ea typeface="ＤＦ平成明朝体W7" panose="02010609000101010101" pitchFamily="1" charset="-128"/>
              </a:rPr>
              <a:t>中学校　　数と式分科会　レポート</a:t>
            </a:r>
          </a:p>
        </p:txBody>
      </p:sp>
      <p:sp>
        <p:nvSpPr>
          <p:cNvPr id="3" name="テキスト ボックス 2">
            <a:extLst>
              <a:ext uri="{FF2B5EF4-FFF2-40B4-BE49-F238E27FC236}">
                <a16:creationId xmlns:a16="http://schemas.microsoft.com/office/drawing/2014/main" id="{CEF288C5-2849-437A-B722-1049B5759AD2}"/>
              </a:ext>
            </a:extLst>
          </p:cNvPr>
          <p:cNvSpPr txBox="1"/>
          <p:nvPr/>
        </p:nvSpPr>
        <p:spPr>
          <a:xfrm>
            <a:off x="31817" y="3388970"/>
            <a:ext cx="9066549" cy="1754326"/>
          </a:xfrm>
          <a:prstGeom prst="rect">
            <a:avLst/>
          </a:prstGeom>
          <a:noFill/>
        </p:spPr>
        <p:txBody>
          <a:bodyPr wrap="square" rtlCol="0">
            <a:spAutoFit/>
          </a:bodyPr>
          <a:lstStyle/>
          <a:p>
            <a:r>
              <a:rPr lang="ja-JP" altLang="en-US" sz="5400" b="1" dirty="0">
                <a:solidFill>
                  <a:srgbClr val="002060"/>
                </a:solidFill>
                <a:effectLst>
                  <a:outerShdw blurRad="50800" dist="50800" dir="5400000" algn="ctr" rotWithShape="0">
                    <a:srgbClr val="44546A">
                      <a:lumMod val="50000"/>
                    </a:srgbClr>
                  </a:outerShdw>
                </a:effectLst>
                <a:latin typeface="HG正楷書体-PRO" panose="03000600000000000000" pitchFamily="66" charset="-128"/>
                <a:ea typeface="ＤＦ平成明朝体W7" panose="02010609000101010101" pitchFamily="1" charset="-128"/>
              </a:rPr>
              <a:t>・８時間教材が　</a:t>
            </a:r>
            <a:endParaRPr lang="en-US" altLang="ja-JP" sz="5400" b="1" dirty="0">
              <a:solidFill>
                <a:srgbClr val="002060"/>
              </a:solidFill>
              <a:effectLst>
                <a:outerShdw blurRad="50800" dist="50800" dir="5400000" algn="ctr" rotWithShape="0">
                  <a:srgbClr val="44546A">
                    <a:lumMod val="50000"/>
                  </a:srgbClr>
                </a:outerShdw>
              </a:effectLst>
              <a:latin typeface="HG正楷書体-PRO" panose="03000600000000000000" pitchFamily="66" charset="-128"/>
              <a:ea typeface="ＤＦ平成明朝体W7" panose="02010609000101010101" pitchFamily="1" charset="-128"/>
            </a:endParaRPr>
          </a:p>
          <a:p>
            <a:r>
              <a:rPr lang="ja-JP" altLang="en-US" sz="5400" b="1" dirty="0">
                <a:solidFill>
                  <a:srgbClr val="002060"/>
                </a:solidFill>
                <a:effectLst>
                  <a:outerShdw blurRad="50800" dist="50800" dir="5400000" algn="ctr" rotWithShape="0">
                    <a:srgbClr val="44546A">
                      <a:lumMod val="50000"/>
                    </a:srgbClr>
                  </a:outerShdw>
                </a:effectLst>
                <a:latin typeface="HG正楷書体-PRO" panose="03000600000000000000" pitchFamily="66" charset="-128"/>
                <a:ea typeface="ＤＦ平成明朝体W7" panose="02010609000101010101" pitchFamily="1" charset="-128"/>
              </a:rPr>
              <a:t>　　　　　４時間で完了。</a:t>
            </a:r>
            <a:endParaRPr kumimoji="1" lang="ja-JP" altLang="en-US" dirty="0"/>
          </a:p>
        </p:txBody>
      </p:sp>
      <p:sp>
        <p:nvSpPr>
          <p:cNvPr id="4" name="テキスト ボックス 3">
            <a:extLst>
              <a:ext uri="{FF2B5EF4-FFF2-40B4-BE49-F238E27FC236}">
                <a16:creationId xmlns:a16="http://schemas.microsoft.com/office/drawing/2014/main" id="{A91FAFF3-9628-4102-A8F1-A452D909DA0F}"/>
              </a:ext>
            </a:extLst>
          </p:cNvPr>
          <p:cNvSpPr txBox="1"/>
          <p:nvPr/>
        </p:nvSpPr>
        <p:spPr>
          <a:xfrm>
            <a:off x="0" y="5517232"/>
            <a:ext cx="9066548" cy="923330"/>
          </a:xfrm>
          <a:prstGeom prst="rect">
            <a:avLst/>
          </a:prstGeom>
          <a:noFill/>
        </p:spPr>
        <p:txBody>
          <a:bodyPr wrap="square" rtlCol="0">
            <a:spAutoFit/>
          </a:bodyPr>
          <a:lstStyle/>
          <a:p>
            <a:r>
              <a:rPr lang="ja-JP" altLang="en-US" sz="5400" b="1" dirty="0">
                <a:solidFill>
                  <a:srgbClr val="002060"/>
                </a:solidFill>
                <a:effectLst>
                  <a:outerShdw blurRad="50800" dist="50800" dir="5400000" algn="ctr" rotWithShape="0">
                    <a:srgbClr val="44546A">
                      <a:lumMod val="50000"/>
                    </a:srgbClr>
                  </a:outerShdw>
                </a:effectLst>
                <a:latin typeface="HG正楷書体-PRO" panose="03000600000000000000" pitchFamily="66" charset="-128"/>
                <a:ea typeface="ＤＦ平成明朝体W7" panose="02010609000101010101" pitchFamily="1" charset="-128"/>
              </a:rPr>
              <a:t>・授業者の負担が軽い。</a:t>
            </a:r>
            <a:endParaRPr kumimoji="1" lang="ja-JP" altLang="en-US" dirty="0"/>
          </a:p>
        </p:txBody>
      </p:sp>
      <p:sp>
        <p:nvSpPr>
          <p:cNvPr id="2" name="テキスト ボックス 1">
            <a:extLst>
              <a:ext uri="{FF2B5EF4-FFF2-40B4-BE49-F238E27FC236}">
                <a16:creationId xmlns:a16="http://schemas.microsoft.com/office/drawing/2014/main" id="{EB6EFD68-46ED-459D-8A71-FDBEFB5D5420}"/>
              </a:ext>
            </a:extLst>
          </p:cNvPr>
          <p:cNvSpPr txBox="1"/>
          <p:nvPr/>
        </p:nvSpPr>
        <p:spPr>
          <a:xfrm>
            <a:off x="38726" y="1556792"/>
            <a:ext cx="9066547" cy="923330"/>
          </a:xfrm>
          <a:prstGeom prst="rect">
            <a:avLst/>
          </a:prstGeom>
          <a:noFill/>
        </p:spPr>
        <p:txBody>
          <a:bodyPr wrap="square" rtlCol="0">
            <a:spAutoFit/>
          </a:bodyPr>
          <a:lstStyle/>
          <a:p>
            <a:pPr lvl="0"/>
            <a:r>
              <a:rPr lang="ja-JP" altLang="en-US" sz="5400" b="1" dirty="0">
                <a:solidFill>
                  <a:srgbClr val="002060"/>
                </a:solidFill>
                <a:effectLst>
                  <a:outerShdw blurRad="50800" dist="50800" dir="5400000" algn="ctr" rotWithShape="0">
                    <a:srgbClr val="44546A">
                      <a:lumMod val="50000"/>
                    </a:srgbClr>
                  </a:outerShdw>
                </a:effectLst>
                <a:latin typeface="HG正楷書体-PRO" panose="03000600000000000000" pitchFamily="66" charset="-128"/>
                <a:ea typeface="ＤＦ平成明朝体W7" panose="02010609000101010101" pitchFamily="1" charset="-128"/>
              </a:rPr>
              <a:t>・生徒の理解定着が良い。</a:t>
            </a:r>
          </a:p>
        </p:txBody>
      </p:sp>
      <p:sp>
        <p:nvSpPr>
          <p:cNvPr id="8" name="テキスト ボックス 7">
            <a:extLst>
              <a:ext uri="{FF2B5EF4-FFF2-40B4-BE49-F238E27FC236}">
                <a16:creationId xmlns:a16="http://schemas.microsoft.com/office/drawing/2014/main" id="{A3534B2C-EF11-4979-9921-28B4F4928D5D}"/>
              </a:ext>
            </a:extLst>
          </p:cNvPr>
          <p:cNvSpPr txBox="1"/>
          <p:nvPr/>
        </p:nvSpPr>
        <p:spPr>
          <a:xfrm>
            <a:off x="683568" y="336950"/>
            <a:ext cx="4680520" cy="765418"/>
          </a:xfrm>
          <a:prstGeom prst="rect">
            <a:avLst/>
          </a:prstGeom>
          <a:noFill/>
        </p:spPr>
        <p:txBody>
          <a:bodyPr wrap="square" rtlCol="0">
            <a:spAutoFit/>
          </a:bodyPr>
          <a:lstStyle/>
          <a:p>
            <a:endParaRPr kumimoji="1" lang="ja-JP" altLang="en-US" dirty="0"/>
          </a:p>
        </p:txBody>
      </p:sp>
      <p:sp>
        <p:nvSpPr>
          <p:cNvPr id="10" name="テキスト ボックス 9">
            <a:extLst>
              <a:ext uri="{FF2B5EF4-FFF2-40B4-BE49-F238E27FC236}">
                <a16:creationId xmlns:a16="http://schemas.microsoft.com/office/drawing/2014/main" id="{1B703861-1299-4F9C-B740-E96B2AE598BE}"/>
              </a:ext>
            </a:extLst>
          </p:cNvPr>
          <p:cNvSpPr txBox="1"/>
          <p:nvPr/>
        </p:nvSpPr>
        <p:spPr>
          <a:xfrm>
            <a:off x="338293" y="305986"/>
            <a:ext cx="8766979" cy="923330"/>
          </a:xfrm>
          <a:prstGeom prst="rect">
            <a:avLst/>
          </a:prstGeom>
          <a:noFill/>
        </p:spPr>
        <p:txBody>
          <a:bodyPr wrap="square" rtlCol="0">
            <a:spAutoFit/>
          </a:bodyPr>
          <a:lstStyle/>
          <a:p>
            <a:r>
              <a:rPr lang="ja-JP" altLang="en-US" sz="5400" b="1" dirty="0">
                <a:solidFill>
                  <a:srgbClr val="002060"/>
                </a:solidFill>
                <a:effectLst>
                  <a:outerShdw blurRad="50800" dist="50800" dir="5400000" algn="ctr" rotWithShape="0">
                    <a:srgbClr val="44546A">
                      <a:lumMod val="50000"/>
                    </a:srgbClr>
                  </a:outerShdw>
                </a:effectLst>
                <a:latin typeface="HG正楷書体-PRO" panose="03000600000000000000" pitchFamily="66" charset="-128"/>
                <a:ea typeface="ＤＦ平成明朝体W7" panose="02010609000101010101" pitchFamily="1" charset="-128"/>
              </a:rPr>
              <a:t>　</a:t>
            </a:r>
            <a:r>
              <a:rPr lang="ja-JP" altLang="en-US" sz="4000" b="1" dirty="0">
                <a:solidFill>
                  <a:schemeClr val="accent1">
                    <a:lumMod val="75000"/>
                  </a:schemeClr>
                </a:solidFill>
                <a:latin typeface="HG正楷書体-PRO" panose="03000600000000000000" pitchFamily="66" charset="-128"/>
                <a:ea typeface="ＤＦ平成明朝体W7" panose="02010609000101010101" pitchFamily="1" charset="-128"/>
              </a:rPr>
              <a:t>この提案の特徴</a:t>
            </a:r>
            <a:endParaRPr kumimoji="1" lang="ja-JP" altLang="en-US" dirty="0">
              <a:solidFill>
                <a:schemeClr val="accent1">
                  <a:lumMod val="75000"/>
                </a:schemeClr>
              </a:solidFill>
            </a:endParaRPr>
          </a:p>
        </p:txBody>
      </p:sp>
    </p:spTree>
    <p:extLst>
      <p:ext uri="{BB962C8B-B14F-4D97-AF65-F5344CB8AC3E}">
        <p14:creationId xmlns:p14="http://schemas.microsoft.com/office/powerpoint/2010/main" val="3387045439"/>
      </p:ext>
    </p:extLst>
  </p:cSld>
  <p:clrMapOvr>
    <a:masterClrMapping/>
  </p:clrMapOvr>
  <mc:AlternateContent xmlns:mc="http://schemas.openxmlformats.org/markup-compatibility/2006" xmlns:p14="http://schemas.microsoft.com/office/powerpoint/2010/main">
    <mc:Choice Requires="p14">
      <p:transition spd="slow" p14:dur="2000" advTm="5379"/>
    </mc:Choice>
    <mc:Fallback xmlns="">
      <p:transition spd="slow" advTm="537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747229F-501D-462E-31DB-029C0B8C793D}"/>
              </a:ext>
            </a:extLst>
          </p:cNvPr>
          <p:cNvSpPr txBox="1"/>
          <p:nvPr/>
        </p:nvSpPr>
        <p:spPr>
          <a:xfrm>
            <a:off x="324036" y="548680"/>
            <a:ext cx="8064388" cy="923330"/>
          </a:xfrm>
          <a:prstGeom prst="rect">
            <a:avLst/>
          </a:prstGeom>
          <a:noFill/>
        </p:spPr>
        <p:txBody>
          <a:bodyPr wrap="square" rtlCol="0">
            <a:spAutoFit/>
          </a:bodyPr>
          <a:lstStyle/>
          <a:p>
            <a:r>
              <a:rPr lang="ja-JP" altLang="en-US" sz="5400" b="1" dirty="0">
                <a:solidFill>
                  <a:schemeClr val="accent1">
                    <a:lumMod val="75000"/>
                  </a:schemeClr>
                </a:solidFill>
                <a:latin typeface="HG正楷書体-PRO" panose="03000600000000000000" pitchFamily="66" charset="-128"/>
                <a:ea typeface="ＤＦ平成明朝体W7" panose="02010609000101010101" pitchFamily="1" charset="-128"/>
              </a:rPr>
              <a:t>物事の説明のポイント</a:t>
            </a:r>
            <a:endParaRPr kumimoji="1" lang="ja-JP" altLang="en-US" sz="5400" dirty="0"/>
          </a:p>
        </p:txBody>
      </p:sp>
      <p:sp>
        <p:nvSpPr>
          <p:cNvPr id="3" name="テキスト ボックス 2">
            <a:extLst>
              <a:ext uri="{FF2B5EF4-FFF2-40B4-BE49-F238E27FC236}">
                <a16:creationId xmlns:a16="http://schemas.microsoft.com/office/drawing/2014/main" id="{D1F00080-FCD0-404A-534C-589DD8CE42AE}"/>
              </a:ext>
            </a:extLst>
          </p:cNvPr>
          <p:cNvSpPr txBox="1"/>
          <p:nvPr/>
        </p:nvSpPr>
        <p:spPr>
          <a:xfrm>
            <a:off x="0" y="-68"/>
            <a:ext cx="3960440" cy="369332"/>
          </a:xfrm>
          <a:prstGeom prst="rect">
            <a:avLst/>
          </a:prstGeom>
          <a:noFill/>
        </p:spPr>
        <p:txBody>
          <a:bodyPr wrap="square" rtlCol="0">
            <a:spAutoFit/>
          </a:bodyPr>
          <a:lstStyle/>
          <a:p>
            <a:r>
              <a:rPr kumimoji="1" lang="ja-JP" altLang="en-US" sz="1800" b="1">
                <a:solidFill>
                  <a:schemeClr val="tx1">
                    <a:lumMod val="50000"/>
                    <a:lumOff val="50000"/>
                  </a:schemeClr>
                </a:solidFill>
                <a:ea typeface="ＤＦ平成明朝体W7" panose="02010609000101010101" pitchFamily="1" charset="-128"/>
              </a:rPr>
              <a:t>中学校　　数と式分科会　レポート</a:t>
            </a:r>
            <a:endParaRPr kumimoji="1" lang="ja-JP" altLang="en-US" sz="1800" b="1" dirty="0">
              <a:solidFill>
                <a:schemeClr val="tx1">
                  <a:lumMod val="50000"/>
                  <a:lumOff val="50000"/>
                </a:schemeClr>
              </a:solidFill>
              <a:ea typeface="ＤＦ平成明朝体W7" panose="02010609000101010101" pitchFamily="1" charset="-128"/>
            </a:endParaRPr>
          </a:p>
        </p:txBody>
      </p:sp>
      <p:sp>
        <p:nvSpPr>
          <p:cNvPr id="7" name="テキスト ボックス 6">
            <a:extLst>
              <a:ext uri="{FF2B5EF4-FFF2-40B4-BE49-F238E27FC236}">
                <a16:creationId xmlns:a16="http://schemas.microsoft.com/office/drawing/2014/main" id="{BB5D586F-891C-2C3F-9A23-A8FD961348F2}"/>
              </a:ext>
            </a:extLst>
          </p:cNvPr>
          <p:cNvSpPr txBox="1"/>
          <p:nvPr/>
        </p:nvSpPr>
        <p:spPr>
          <a:xfrm>
            <a:off x="683568" y="2042869"/>
            <a:ext cx="7704856" cy="1384995"/>
          </a:xfrm>
          <a:prstGeom prst="rect">
            <a:avLst/>
          </a:prstGeom>
          <a:noFill/>
        </p:spPr>
        <p:txBody>
          <a:bodyPr wrap="square" rtlCol="0">
            <a:spAutoFit/>
          </a:bodyPr>
          <a:lstStyle/>
          <a:p>
            <a:r>
              <a:rPr kumimoji="1" lang="ja-JP" altLang="en-US" sz="2800" dirty="0">
                <a:solidFill>
                  <a:schemeClr val="accent1">
                    <a:lumMod val="50000"/>
                  </a:schemeClr>
                </a:solidFill>
                <a:latin typeface="メイリオ" panose="020B0604030504040204" pitchFamily="50" charset="-128"/>
                <a:ea typeface="メイリオ" panose="020B0604030504040204" pitchFamily="50" charset="-128"/>
              </a:rPr>
              <a:t>何かを説明する時、</a:t>
            </a:r>
            <a:endParaRPr kumimoji="1" lang="en-US" altLang="ja-JP" sz="2800" dirty="0">
              <a:solidFill>
                <a:schemeClr val="accent1">
                  <a:lumMod val="50000"/>
                </a:schemeClr>
              </a:solidFill>
              <a:latin typeface="メイリオ" panose="020B0604030504040204" pitchFamily="50" charset="-128"/>
              <a:ea typeface="メイリオ" panose="020B0604030504040204" pitchFamily="50" charset="-128"/>
            </a:endParaRPr>
          </a:p>
          <a:p>
            <a:r>
              <a:rPr kumimoji="1" lang="ja-JP" altLang="en-US" sz="2800" dirty="0">
                <a:solidFill>
                  <a:schemeClr val="accent1">
                    <a:lumMod val="50000"/>
                  </a:schemeClr>
                </a:solidFill>
                <a:latin typeface="メイリオ" panose="020B0604030504040204" pitchFamily="50" charset="-128"/>
                <a:ea typeface="メイリオ" panose="020B0604030504040204" pitchFamily="50" charset="-128"/>
              </a:rPr>
              <a:t>話の順番を入れ替えるだけで、</a:t>
            </a:r>
            <a:endParaRPr kumimoji="1" lang="en-US" altLang="ja-JP" sz="2800" dirty="0">
              <a:solidFill>
                <a:schemeClr val="accent1">
                  <a:lumMod val="50000"/>
                </a:schemeClr>
              </a:solidFill>
              <a:latin typeface="メイリオ" panose="020B0604030504040204" pitchFamily="50" charset="-128"/>
              <a:ea typeface="メイリオ" panose="020B0604030504040204" pitchFamily="50" charset="-128"/>
            </a:endParaRPr>
          </a:p>
          <a:p>
            <a:r>
              <a:rPr kumimoji="1" lang="ja-JP" altLang="en-US" sz="2800" dirty="0">
                <a:solidFill>
                  <a:schemeClr val="accent1">
                    <a:lumMod val="50000"/>
                  </a:schemeClr>
                </a:solidFill>
                <a:latin typeface="メイリオ" panose="020B0604030504040204" pitchFamily="50" charset="-128"/>
                <a:ea typeface="メイリオ" panose="020B0604030504040204" pitchFamily="50" charset="-128"/>
              </a:rPr>
              <a:t>分かり易く　話が速くなることが　ありますね。</a:t>
            </a:r>
          </a:p>
        </p:txBody>
      </p:sp>
      <p:sp>
        <p:nvSpPr>
          <p:cNvPr id="9" name="テキスト ボックス 8">
            <a:extLst>
              <a:ext uri="{FF2B5EF4-FFF2-40B4-BE49-F238E27FC236}">
                <a16:creationId xmlns:a16="http://schemas.microsoft.com/office/drawing/2014/main" id="{B5BC67EC-C887-FBAF-89BC-1F7B696B2960}"/>
              </a:ext>
            </a:extLst>
          </p:cNvPr>
          <p:cNvSpPr txBox="1"/>
          <p:nvPr/>
        </p:nvSpPr>
        <p:spPr>
          <a:xfrm>
            <a:off x="719572" y="4108116"/>
            <a:ext cx="7964959" cy="2246769"/>
          </a:xfrm>
          <a:prstGeom prst="rect">
            <a:avLst/>
          </a:prstGeom>
          <a:noFill/>
        </p:spPr>
        <p:txBody>
          <a:bodyPr wrap="square" rtlCol="0">
            <a:spAutoFit/>
          </a:bodyPr>
          <a:lstStyle/>
          <a:p>
            <a:r>
              <a:rPr kumimoji="1" lang="ja-JP" altLang="en-US" sz="2800" dirty="0">
                <a:solidFill>
                  <a:schemeClr val="accent1">
                    <a:lumMod val="50000"/>
                  </a:schemeClr>
                </a:solidFill>
                <a:latin typeface="メイリオ" panose="020B0604030504040204" pitchFamily="50" charset="-128"/>
                <a:ea typeface="メイリオ" panose="020B0604030504040204" pitchFamily="50" charset="-128"/>
              </a:rPr>
              <a:t>正負の数の加減、どなたも充分にご存じの教材。</a:t>
            </a:r>
            <a:endParaRPr kumimoji="1" lang="en-US" altLang="ja-JP" sz="2800" dirty="0">
              <a:solidFill>
                <a:schemeClr val="accent1">
                  <a:lumMod val="50000"/>
                </a:schemeClr>
              </a:solidFill>
              <a:latin typeface="メイリオ" panose="020B0604030504040204" pitchFamily="50" charset="-128"/>
              <a:ea typeface="メイリオ" panose="020B0604030504040204" pitchFamily="50" charset="-128"/>
            </a:endParaRPr>
          </a:p>
          <a:p>
            <a:r>
              <a:rPr kumimoji="1" lang="ja-JP" altLang="en-US" sz="2800" dirty="0">
                <a:solidFill>
                  <a:schemeClr val="accent1">
                    <a:lumMod val="50000"/>
                  </a:schemeClr>
                </a:solidFill>
                <a:latin typeface="メイリオ" panose="020B0604030504040204" pitchFamily="50" charset="-128"/>
                <a:ea typeface="メイリオ" panose="020B0604030504040204" pitchFamily="50" charset="-128"/>
              </a:rPr>
              <a:t>その説明の順番を入れ替えるだけで、</a:t>
            </a:r>
            <a:endParaRPr kumimoji="1" lang="en-US" altLang="ja-JP" sz="2800" dirty="0">
              <a:solidFill>
                <a:schemeClr val="accent1">
                  <a:lumMod val="50000"/>
                </a:schemeClr>
              </a:solidFill>
              <a:latin typeface="メイリオ" panose="020B0604030504040204" pitchFamily="50" charset="-128"/>
              <a:ea typeface="メイリオ" panose="020B0604030504040204" pitchFamily="50" charset="-128"/>
            </a:endParaRPr>
          </a:p>
          <a:p>
            <a:r>
              <a:rPr kumimoji="1" lang="ja-JP" altLang="en-US" sz="2800" b="1" dirty="0">
                <a:solidFill>
                  <a:schemeClr val="accent1">
                    <a:lumMod val="50000"/>
                  </a:schemeClr>
                </a:solidFill>
                <a:latin typeface="メイリオ" panose="020B0604030504040204" pitchFamily="50" charset="-128"/>
                <a:ea typeface="メイリオ" panose="020B0604030504040204" pitchFamily="50" charset="-128"/>
              </a:rPr>
              <a:t>ウソみたいに</a:t>
            </a:r>
            <a:r>
              <a:rPr kumimoji="1" lang="ja-JP" altLang="en-US" sz="2800" dirty="0">
                <a:solidFill>
                  <a:schemeClr val="accent1">
                    <a:lumMod val="50000"/>
                  </a:schemeClr>
                </a:solidFill>
                <a:latin typeface="メイリオ" panose="020B0604030504040204" pitchFamily="50" charset="-128"/>
                <a:ea typeface="メイリオ" panose="020B0604030504040204" pitchFamily="50" charset="-128"/>
              </a:rPr>
              <a:t>、</a:t>
            </a:r>
            <a:endParaRPr kumimoji="1" lang="en-US" altLang="ja-JP" sz="2800" dirty="0">
              <a:solidFill>
                <a:schemeClr val="accent1">
                  <a:lumMod val="50000"/>
                </a:schemeClr>
              </a:solidFill>
              <a:latin typeface="メイリオ" panose="020B0604030504040204" pitchFamily="50" charset="-128"/>
              <a:ea typeface="メイリオ" panose="020B0604030504040204" pitchFamily="50" charset="-128"/>
            </a:endParaRPr>
          </a:p>
          <a:p>
            <a:r>
              <a:rPr kumimoji="1" lang="ja-JP" altLang="en-US" sz="2800" dirty="0">
                <a:solidFill>
                  <a:schemeClr val="accent1">
                    <a:lumMod val="50000"/>
                  </a:schemeClr>
                </a:solidFill>
                <a:latin typeface="メイリオ" panose="020B0604030504040204" pitchFamily="50" charset="-128"/>
                <a:ea typeface="メイリオ" panose="020B0604030504040204" pitchFamily="50" charset="-128"/>
              </a:rPr>
              <a:t>分かり易く　速く　手軽になるという提案です。</a:t>
            </a:r>
            <a:endParaRPr kumimoji="1" lang="en-US" altLang="ja-JP" sz="2800" dirty="0">
              <a:solidFill>
                <a:schemeClr val="accent1">
                  <a:lumMod val="50000"/>
                </a:schemeClr>
              </a:solidFill>
              <a:latin typeface="メイリオ" panose="020B0604030504040204" pitchFamily="50" charset="-128"/>
              <a:ea typeface="メイリオ" panose="020B0604030504040204" pitchFamily="50" charset="-128"/>
            </a:endParaRPr>
          </a:p>
          <a:p>
            <a:endParaRPr kumimoji="1" lang="ja-JP" altLang="en-US" sz="2800" dirty="0"/>
          </a:p>
        </p:txBody>
      </p:sp>
    </p:spTree>
    <p:extLst>
      <p:ext uri="{BB962C8B-B14F-4D97-AF65-F5344CB8AC3E}">
        <p14:creationId xmlns:p14="http://schemas.microsoft.com/office/powerpoint/2010/main" val="317571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4116E60-A59D-27BF-27B9-5413EDA1CB5F}"/>
              </a:ext>
            </a:extLst>
          </p:cNvPr>
          <p:cNvSpPr txBox="1"/>
          <p:nvPr/>
        </p:nvSpPr>
        <p:spPr>
          <a:xfrm>
            <a:off x="179512" y="260648"/>
            <a:ext cx="8964488" cy="5693866"/>
          </a:xfrm>
          <a:prstGeom prst="rect">
            <a:avLst/>
          </a:prstGeom>
          <a:noFill/>
        </p:spPr>
        <p:txBody>
          <a:bodyPr wrap="square" rtlCol="0">
            <a:spAutoFit/>
          </a:bodyPr>
          <a:lstStyle/>
          <a:p>
            <a:r>
              <a:rPr kumimoji="1" lang="ja-JP" altLang="en-US" sz="2800" dirty="0">
                <a:solidFill>
                  <a:schemeClr val="accent1">
                    <a:lumMod val="50000"/>
                  </a:schemeClr>
                </a:solidFill>
                <a:latin typeface="メイリオ" panose="020B0604030504040204" pitchFamily="50" charset="-128"/>
                <a:ea typeface="メイリオ" panose="020B0604030504040204" pitchFamily="50" charset="-128"/>
              </a:rPr>
              <a:t>このパワポによるプレゼンは　私のホームページ</a:t>
            </a:r>
            <a:endParaRPr kumimoji="1" lang="en-US" altLang="ja-JP" sz="2800" dirty="0">
              <a:solidFill>
                <a:schemeClr val="accent1">
                  <a:lumMod val="50000"/>
                </a:schemeClr>
              </a:solidFill>
              <a:latin typeface="メイリオ" panose="020B0604030504040204" pitchFamily="50" charset="-128"/>
              <a:ea typeface="メイリオ" panose="020B0604030504040204" pitchFamily="50" charset="-128"/>
            </a:endParaRPr>
          </a:p>
          <a:p>
            <a:endParaRPr lang="en-US" altLang="ja-JP" sz="2800" dirty="0">
              <a:solidFill>
                <a:schemeClr val="accent1">
                  <a:lumMod val="50000"/>
                </a:schemeClr>
              </a:solidFill>
              <a:latin typeface="メイリオ" panose="020B0604030504040204" pitchFamily="50" charset="-128"/>
              <a:ea typeface="メイリオ" panose="020B0604030504040204" pitchFamily="50" charset="-128"/>
            </a:endParaRPr>
          </a:p>
          <a:p>
            <a:r>
              <a:rPr kumimoji="1" lang="ja-JP" altLang="en-US" sz="2800" dirty="0">
                <a:solidFill>
                  <a:schemeClr val="accent1">
                    <a:lumMod val="50000"/>
                  </a:schemeClr>
                </a:solidFill>
                <a:latin typeface="メイリオ" panose="020B0604030504040204" pitchFamily="50" charset="-128"/>
                <a:ea typeface="メイリオ" panose="020B0604030504040204" pitchFamily="50" charset="-128"/>
              </a:rPr>
              <a:t>「中学数学アラカルト」に載せています。　その</a:t>
            </a:r>
            <a:endParaRPr kumimoji="1" lang="en-US" altLang="ja-JP" sz="2800" dirty="0">
              <a:solidFill>
                <a:schemeClr val="accent1">
                  <a:lumMod val="50000"/>
                </a:schemeClr>
              </a:solidFill>
              <a:latin typeface="メイリオ" panose="020B0604030504040204" pitchFamily="50" charset="-128"/>
              <a:ea typeface="メイリオ" panose="020B0604030504040204" pitchFamily="50" charset="-128"/>
            </a:endParaRPr>
          </a:p>
          <a:p>
            <a:endParaRPr lang="en-US" altLang="ja-JP" sz="2800" dirty="0">
              <a:solidFill>
                <a:schemeClr val="accent1">
                  <a:lumMod val="50000"/>
                </a:schemeClr>
              </a:solidFill>
              <a:latin typeface="メイリオ" panose="020B0604030504040204" pitchFamily="50" charset="-128"/>
              <a:ea typeface="メイリオ" panose="020B0604030504040204" pitchFamily="50" charset="-128"/>
            </a:endParaRPr>
          </a:p>
          <a:p>
            <a:r>
              <a:rPr kumimoji="1" lang="ja-JP" altLang="en-US" sz="2800" dirty="0">
                <a:solidFill>
                  <a:schemeClr val="accent1">
                    <a:lumMod val="50000"/>
                  </a:schemeClr>
                </a:solidFill>
                <a:latin typeface="メイリオ" panose="020B0604030504040204" pitchFamily="50" charset="-128"/>
                <a:ea typeface="メイリオ" panose="020B0604030504040204" pitchFamily="50" charset="-128"/>
              </a:rPr>
              <a:t>ホームページの 検索用語は「正負の数の加減　奈良」</a:t>
            </a:r>
            <a:endParaRPr kumimoji="1" lang="en-US" altLang="ja-JP" sz="2800" dirty="0">
              <a:solidFill>
                <a:schemeClr val="accent1">
                  <a:lumMod val="50000"/>
                </a:schemeClr>
              </a:solidFill>
              <a:latin typeface="メイリオ" panose="020B0604030504040204" pitchFamily="50" charset="-128"/>
              <a:ea typeface="メイリオ" panose="020B0604030504040204" pitchFamily="50" charset="-128"/>
            </a:endParaRPr>
          </a:p>
          <a:p>
            <a:endParaRPr lang="en-US" altLang="ja-JP" sz="2800" dirty="0">
              <a:solidFill>
                <a:schemeClr val="accent1">
                  <a:lumMod val="50000"/>
                </a:schemeClr>
              </a:solidFill>
              <a:latin typeface="メイリオ" panose="020B0604030504040204" pitchFamily="50" charset="-128"/>
              <a:ea typeface="メイリオ" panose="020B0604030504040204" pitchFamily="50" charset="-128"/>
            </a:endParaRPr>
          </a:p>
          <a:p>
            <a:r>
              <a:rPr kumimoji="1" lang="ja-JP" altLang="en-US" sz="2800" dirty="0">
                <a:solidFill>
                  <a:schemeClr val="accent1">
                    <a:lumMod val="50000"/>
                  </a:schemeClr>
                </a:solidFill>
                <a:latin typeface="メイリオ" panose="020B0604030504040204" pitchFamily="50" charset="-128"/>
                <a:ea typeface="メイリオ" panose="020B0604030504040204" pitchFamily="50" charset="-128"/>
              </a:rPr>
              <a:t>で　</a:t>
            </a:r>
            <a:r>
              <a:rPr kumimoji="1" lang="en-US" altLang="ja-JP" sz="2800" dirty="0">
                <a:solidFill>
                  <a:schemeClr val="accent1">
                    <a:lumMod val="50000"/>
                  </a:schemeClr>
                </a:solidFill>
                <a:latin typeface="メイリオ" panose="020B0604030504040204" pitchFamily="50" charset="-128"/>
                <a:ea typeface="メイリオ" panose="020B0604030504040204" pitchFamily="50" charset="-128"/>
              </a:rPr>
              <a:t>URL </a:t>
            </a:r>
            <a:r>
              <a:rPr kumimoji="1" lang="ja-JP" altLang="en-US" sz="2800" dirty="0">
                <a:solidFill>
                  <a:schemeClr val="accent1">
                    <a:lumMod val="50000"/>
                  </a:schemeClr>
                </a:solidFill>
                <a:latin typeface="メイリオ" panose="020B0604030504040204" pitchFamily="50" charset="-128"/>
                <a:ea typeface="メイリオ" panose="020B0604030504040204" pitchFamily="50" charset="-128"/>
              </a:rPr>
              <a:t>は</a:t>
            </a:r>
            <a:r>
              <a:rPr kumimoji="1" lang="en-US" altLang="ja-JP" sz="2800" dirty="0">
                <a:solidFill>
                  <a:schemeClr val="accent1">
                    <a:lumMod val="50000"/>
                  </a:schemeClr>
                </a:solidFill>
                <a:latin typeface="メイリオ" panose="020B0604030504040204" pitchFamily="50" charset="-128"/>
                <a:ea typeface="メイリオ" panose="020B0604030504040204" pitchFamily="50" charset="-128"/>
                <a:hlinkClick r:id="rId2">
                  <a:extLst>
                    <a:ext uri="{A12FA001-AC4F-418D-AE19-62706E023703}">
                      <ahyp:hlinkClr xmlns:ahyp="http://schemas.microsoft.com/office/drawing/2018/hyperlinkcolor" val="tx"/>
                    </a:ext>
                  </a:extLst>
                </a:hlinkClick>
              </a:rPr>
              <a:t>https://narajhm.Jimdo.com/</a:t>
            </a:r>
            <a:r>
              <a:rPr kumimoji="1" lang="ja-JP" altLang="en-US" sz="2800" dirty="0">
                <a:solidFill>
                  <a:schemeClr val="accent1">
                    <a:lumMod val="50000"/>
                  </a:schemeClr>
                </a:solidFill>
                <a:latin typeface="メイリオ" panose="020B0604030504040204" pitchFamily="50" charset="-128"/>
                <a:ea typeface="メイリオ" panose="020B0604030504040204" pitchFamily="50" charset="-128"/>
              </a:rPr>
              <a:t>　</a:t>
            </a:r>
            <a:endParaRPr kumimoji="1" lang="en-US" altLang="ja-JP" sz="2800" dirty="0">
              <a:solidFill>
                <a:schemeClr val="accent1">
                  <a:lumMod val="50000"/>
                </a:schemeClr>
              </a:solidFill>
              <a:latin typeface="メイリオ" panose="020B0604030504040204" pitchFamily="50" charset="-128"/>
              <a:ea typeface="メイリオ" panose="020B0604030504040204" pitchFamily="50" charset="-128"/>
            </a:endParaRPr>
          </a:p>
          <a:p>
            <a:endParaRPr lang="en-US" altLang="ja-JP" sz="2800" dirty="0">
              <a:solidFill>
                <a:schemeClr val="accent1">
                  <a:lumMod val="50000"/>
                </a:schemeClr>
              </a:solidFill>
              <a:latin typeface="メイリオ" panose="020B0604030504040204" pitchFamily="50" charset="-128"/>
              <a:ea typeface="メイリオ" panose="020B0604030504040204" pitchFamily="50" charset="-128"/>
            </a:endParaRPr>
          </a:p>
          <a:p>
            <a:r>
              <a:rPr kumimoji="1" lang="ja-JP" altLang="en-US" sz="2800" dirty="0">
                <a:solidFill>
                  <a:schemeClr val="accent1">
                    <a:lumMod val="50000"/>
                  </a:schemeClr>
                </a:solidFill>
                <a:latin typeface="メイリオ" panose="020B0604030504040204" pitchFamily="50" charset="-128"/>
                <a:ea typeface="メイリオ" panose="020B0604030504040204" pitchFamily="50" charset="-128"/>
              </a:rPr>
              <a:t>です。　配布資料の</a:t>
            </a:r>
            <a:r>
              <a:rPr kumimoji="1" lang="en-US" altLang="ja-JP" sz="2800" dirty="0">
                <a:solidFill>
                  <a:schemeClr val="accent1">
                    <a:lumMod val="50000"/>
                  </a:schemeClr>
                </a:solidFill>
                <a:latin typeface="メイリオ" panose="020B0604030504040204" pitchFamily="50" charset="-128"/>
                <a:ea typeface="メイリオ" panose="020B0604030504040204" pitchFamily="50" charset="-128"/>
              </a:rPr>
              <a:t>QR</a:t>
            </a:r>
            <a:r>
              <a:rPr kumimoji="1" lang="ja-JP" altLang="en-US" sz="2800" dirty="0">
                <a:solidFill>
                  <a:schemeClr val="accent1">
                    <a:lumMod val="50000"/>
                  </a:schemeClr>
                </a:solidFill>
                <a:latin typeface="メイリオ" panose="020B0604030504040204" pitchFamily="50" charset="-128"/>
                <a:ea typeface="メイリオ" panose="020B0604030504040204" pitchFamily="50" charset="-128"/>
              </a:rPr>
              <a:t>コードからもアクセスできます。</a:t>
            </a:r>
            <a:endParaRPr kumimoji="1" lang="en-US" altLang="ja-JP" sz="2800" dirty="0">
              <a:solidFill>
                <a:schemeClr val="accent1">
                  <a:lumMod val="50000"/>
                </a:schemeClr>
              </a:solidFill>
              <a:latin typeface="メイリオ" panose="020B0604030504040204" pitchFamily="50" charset="-128"/>
              <a:ea typeface="メイリオ" panose="020B0604030504040204" pitchFamily="50" charset="-128"/>
            </a:endParaRPr>
          </a:p>
          <a:p>
            <a:endParaRPr lang="en-US" altLang="ja-JP" sz="2800" dirty="0">
              <a:solidFill>
                <a:schemeClr val="accent1">
                  <a:lumMod val="50000"/>
                </a:schemeClr>
              </a:solidFill>
              <a:latin typeface="メイリオ" panose="020B0604030504040204" pitchFamily="50" charset="-128"/>
              <a:ea typeface="メイリオ" panose="020B0604030504040204" pitchFamily="50" charset="-128"/>
            </a:endParaRPr>
          </a:p>
          <a:p>
            <a:r>
              <a:rPr kumimoji="1" lang="ja-JP" altLang="en-US" sz="2800" b="1" dirty="0">
                <a:solidFill>
                  <a:schemeClr val="accent1">
                    <a:lumMod val="50000"/>
                  </a:schemeClr>
                </a:solidFill>
                <a:latin typeface="メイリオ" panose="020B0604030504040204" pitchFamily="50" charset="-128"/>
                <a:ea typeface="メイリオ" panose="020B0604030504040204" pitchFamily="50" charset="-128"/>
              </a:rPr>
              <a:t>これ以後の説明は　かなり　早口でします</a:t>
            </a:r>
            <a:r>
              <a:rPr kumimoji="1" lang="ja-JP" altLang="en-US" sz="2800" dirty="0">
                <a:solidFill>
                  <a:schemeClr val="accent1">
                    <a:lumMod val="50000"/>
                  </a:schemeClr>
                </a:solidFill>
                <a:latin typeface="メイリオ" panose="020B0604030504040204" pitchFamily="50" charset="-128"/>
                <a:ea typeface="メイリオ" panose="020B0604030504040204" pitchFamily="50" charset="-128"/>
              </a:rPr>
              <a:t>。</a:t>
            </a:r>
            <a:endParaRPr kumimoji="1" lang="en-US" altLang="ja-JP" sz="2800" dirty="0">
              <a:solidFill>
                <a:schemeClr val="accent1">
                  <a:lumMod val="50000"/>
                </a:schemeClr>
              </a:solidFill>
              <a:latin typeface="メイリオ" panose="020B0604030504040204" pitchFamily="50" charset="-128"/>
              <a:ea typeface="メイリオ" panose="020B0604030504040204" pitchFamily="50" charset="-128"/>
            </a:endParaRPr>
          </a:p>
          <a:p>
            <a:endParaRPr kumimoji="1" lang="en-US" altLang="ja-JP" sz="2800" dirty="0">
              <a:solidFill>
                <a:schemeClr val="accent1">
                  <a:lumMod val="50000"/>
                </a:schemeClr>
              </a:solidFill>
              <a:latin typeface="メイリオ" panose="020B0604030504040204" pitchFamily="50" charset="-128"/>
              <a:ea typeface="メイリオ" panose="020B0604030504040204" pitchFamily="50" charset="-128"/>
            </a:endParaRPr>
          </a:p>
          <a:p>
            <a:r>
              <a:rPr kumimoji="1" lang="ja-JP" altLang="en-US" sz="2800" dirty="0">
                <a:solidFill>
                  <a:schemeClr val="accent1">
                    <a:lumMod val="50000"/>
                  </a:schemeClr>
                </a:solidFill>
                <a:latin typeface="メイリオ" panose="020B0604030504040204" pitchFamily="50" charset="-128"/>
                <a:ea typeface="メイリオ" panose="020B0604030504040204" pitchFamily="50" charset="-128"/>
              </a:rPr>
              <a:t>後で　ゆっくり</a:t>
            </a:r>
            <a:r>
              <a:rPr kumimoji="1" lang="en-US" altLang="ja-JP" sz="2800" dirty="0">
                <a:solidFill>
                  <a:schemeClr val="accent1">
                    <a:lumMod val="50000"/>
                  </a:schemeClr>
                </a:solidFill>
                <a:latin typeface="メイリオ" panose="020B0604030504040204" pitchFamily="50" charset="-128"/>
                <a:ea typeface="メイリオ" panose="020B0604030504040204" pitchFamily="50" charset="-128"/>
              </a:rPr>
              <a:t>HP</a:t>
            </a:r>
            <a:r>
              <a:rPr kumimoji="1" lang="ja-JP" altLang="en-US" sz="2800" dirty="0">
                <a:solidFill>
                  <a:schemeClr val="accent1">
                    <a:lumMod val="50000"/>
                  </a:schemeClr>
                </a:solidFill>
                <a:latin typeface="メイリオ" panose="020B0604030504040204" pitchFamily="50" charset="-128"/>
                <a:ea typeface="メイリオ" panose="020B0604030504040204" pitchFamily="50" charset="-128"/>
              </a:rPr>
              <a:t>を見て下さい。</a:t>
            </a:r>
            <a:endParaRPr kumimoji="1" lang="en-US" altLang="ja-JP" sz="2800" dirty="0">
              <a:solidFill>
                <a:schemeClr val="accent1">
                  <a:lumMod val="50000"/>
                </a:schemeClr>
              </a:solidFill>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728B68B0-E121-D5D7-6A23-D33294DD676D}"/>
              </a:ext>
            </a:extLst>
          </p:cNvPr>
          <p:cNvSpPr txBox="1"/>
          <p:nvPr/>
        </p:nvSpPr>
        <p:spPr>
          <a:xfrm>
            <a:off x="1187624" y="6165304"/>
            <a:ext cx="8496436" cy="523220"/>
          </a:xfrm>
          <a:prstGeom prst="rect">
            <a:avLst/>
          </a:prstGeom>
          <a:noFill/>
        </p:spPr>
        <p:txBody>
          <a:bodyPr wrap="square" rtlCol="0">
            <a:spAutoFit/>
          </a:bodyPr>
          <a:lstStyle/>
          <a:p>
            <a:r>
              <a:rPr kumimoji="1" lang="ja-JP" altLang="en-US" sz="2800" dirty="0">
                <a:solidFill>
                  <a:srgbClr val="C00000"/>
                </a:solidFill>
              </a:rPr>
              <a:t>ここまでは　話の前置きで　次から本題に入ります。</a:t>
            </a:r>
          </a:p>
        </p:txBody>
      </p:sp>
    </p:spTree>
    <p:extLst>
      <p:ext uri="{BB962C8B-B14F-4D97-AF65-F5344CB8AC3E}">
        <p14:creationId xmlns:p14="http://schemas.microsoft.com/office/powerpoint/2010/main" val="2545841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50F5A129-B83B-4F2D-BB5A-6F8EBFFDC4E2}"/>
              </a:ext>
            </a:extLst>
          </p:cNvPr>
          <p:cNvSpPr txBox="1"/>
          <p:nvPr/>
        </p:nvSpPr>
        <p:spPr>
          <a:xfrm>
            <a:off x="0" y="1730"/>
            <a:ext cx="6480305" cy="276999"/>
          </a:xfrm>
          <a:prstGeom prst="rect">
            <a:avLst/>
          </a:prstGeom>
          <a:noFill/>
        </p:spPr>
        <p:txBody>
          <a:bodyPr wrap="square" rtlCol="0">
            <a:spAutoFit/>
          </a:bodyPr>
          <a:lstStyle/>
          <a:p>
            <a:r>
              <a:rPr kumimoji="1" lang="ja-JP" altLang="en-US" sz="1200" b="1" dirty="0">
                <a:solidFill>
                  <a:schemeClr val="tx1">
                    <a:lumMod val="50000"/>
                    <a:lumOff val="50000"/>
                  </a:schemeClr>
                </a:solidFill>
                <a:ea typeface="ＤＦ平成明朝体W7" panose="02010609000101010101" pitchFamily="1" charset="-128"/>
              </a:rPr>
              <a:t>中学校　　数と式分科会　レポート</a:t>
            </a:r>
          </a:p>
        </p:txBody>
      </p:sp>
      <p:sp>
        <p:nvSpPr>
          <p:cNvPr id="6" name="テキスト ボックス 5">
            <a:extLst>
              <a:ext uri="{FF2B5EF4-FFF2-40B4-BE49-F238E27FC236}">
                <a16:creationId xmlns:a16="http://schemas.microsoft.com/office/drawing/2014/main" id="{1E98A143-60B1-4F09-BAAF-C4CAAA028298}"/>
              </a:ext>
            </a:extLst>
          </p:cNvPr>
          <p:cNvSpPr txBox="1"/>
          <p:nvPr/>
        </p:nvSpPr>
        <p:spPr>
          <a:xfrm>
            <a:off x="0" y="476672"/>
            <a:ext cx="9130084" cy="584775"/>
          </a:xfrm>
          <a:prstGeom prst="rect">
            <a:avLst/>
          </a:prstGeom>
          <a:noFill/>
        </p:spPr>
        <p:txBody>
          <a:bodyPr wrap="square" rtlCol="0">
            <a:spAutoFit/>
          </a:bodyPr>
          <a:lstStyle/>
          <a:p>
            <a:r>
              <a:rPr lang="ja-JP" altLang="en-US" sz="3200" dirty="0">
                <a:solidFill>
                  <a:schemeClr val="accent1">
                    <a:lumMod val="75000"/>
                  </a:schemeClr>
                </a:solidFill>
                <a:latin typeface="AR P丸ゴシック体E" panose="020F0900000000000000" pitchFamily="50" charset="-128"/>
                <a:ea typeface="AR P丸ゴシック体E" panose="020F0900000000000000" pitchFamily="50" charset="-128"/>
              </a:rPr>
              <a:t> </a:t>
            </a:r>
            <a:r>
              <a:rPr lang="ja-JP" altLang="en-US" sz="3200" b="1" dirty="0">
                <a:solidFill>
                  <a:schemeClr val="accent1">
                    <a:lumMod val="75000"/>
                  </a:schemeClr>
                </a:solidFill>
                <a:latin typeface="メイリオ" panose="020B0604030504040204" pitchFamily="50" charset="-128"/>
                <a:ea typeface="メイリオ" panose="020B0604030504040204" pitchFamily="50" charset="-128"/>
              </a:rPr>
              <a:t>教科書や参考書での　正負の数の加減のまとめ</a:t>
            </a:r>
            <a:endParaRPr kumimoji="1" lang="ja-JP" altLang="en-US" sz="3200" b="1" dirty="0">
              <a:solidFill>
                <a:schemeClr val="accent1">
                  <a:lumMod val="75000"/>
                </a:schemeClr>
              </a:solidFill>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B0477120-7E01-49C9-BA7B-FB1305FFB132}"/>
              </a:ext>
            </a:extLst>
          </p:cNvPr>
          <p:cNvSpPr txBox="1"/>
          <p:nvPr/>
        </p:nvSpPr>
        <p:spPr>
          <a:xfrm>
            <a:off x="107504" y="1305632"/>
            <a:ext cx="4104456" cy="369332"/>
          </a:xfrm>
          <a:prstGeom prst="rect">
            <a:avLst/>
          </a:prstGeom>
          <a:noFill/>
        </p:spPr>
        <p:txBody>
          <a:bodyPr wrap="square" rtlCol="0">
            <a:spAutoFit/>
          </a:bodyPr>
          <a:lstStyle/>
          <a:p>
            <a:r>
              <a:rPr lang="ja-JP" altLang="en-US" b="1" dirty="0">
                <a:solidFill>
                  <a:schemeClr val="accent1">
                    <a:lumMod val="50000"/>
                  </a:schemeClr>
                </a:solidFill>
                <a:latin typeface="メイリオ" panose="020B0604030504040204" pitchFamily="50" charset="-128"/>
                <a:ea typeface="メイリオ" panose="020B0604030504040204" pitchFamily="50" charset="-128"/>
              </a:rPr>
              <a:t>東京書籍</a:t>
            </a:r>
            <a:r>
              <a:rPr lang="ja-JP" altLang="en-US" dirty="0">
                <a:solidFill>
                  <a:schemeClr val="accent1">
                    <a:lumMod val="50000"/>
                  </a:schemeClr>
                </a:solidFill>
                <a:latin typeface="メイリオ" panose="020B0604030504040204" pitchFamily="50" charset="-128"/>
                <a:ea typeface="メイリオ" panose="020B0604030504040204" pitchFamily="50" charset="-128"/>
              </a:rPr>
              <a:t>「 新しい数学 １ 」</a:t>
            </a:r>
            <a:endParaRPr kumimoji="1" lang="ja-JP" altLang="en-US" dirty="0">
              <a:solidFill>
                <a:schemeClr val="accent1">
                  <a:lumMod val="50000"/>
                </a:schemeClr>
              </a:solidFill>
              <a:latin typeface="メイリオ" panose="020B0604030504040204" pitchFamily="50" charset="-128"/>
              <a:ea typeface="メイリオ" panose="020B0604030504040204" pitchFamily="50" charset="-128"/>
            </a:endParaRPr>
          </a:p>
        </p:txBody>
      </p:sp>
      <p:pic>
        <p:nvPicPr>
          <p:cNvPr id="11" name="図 10" descr="文字の書かれた紙&#10;&#10;自動的に生成された説明">
            <a:extLst>
              <a:ext uri="{FF2B5EF4-FFF2-40B4-BE49-F238E27FC236}">
                <a16:creationId xmlns:a16="http://schemas.microsoft.com/office/drawing/2014/main" id="{922F776D-23E2-4C9D-B5FC-7A4A44CFF7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772816"/>
            <a:ext cx="7681121" cy="3161181"/>
          </a:xfrm>
          <a:prstGeom prst="rect">
            <a:avLst/>
          </a:prstGeom>
        </p:spPr>
      </p:pic>
      <p:sp>
        <p:nvSpPr>
          <p:cNvPr id="12" name="テキスト ボックス 11">
            <a:extLst>
              <a:ext uri="{FF2B5EF4-FFF2-40B4-BE49-F238E27FC236}">
                <a16:creationId xmlns:a16="http://schemas.microsoft.com/office/drawing/2014/main" id="{82B05EB5-95BB-40B6-9D1D-731F4FED808E}"/>
              </a:ext>
            </a:extLst>
          </p:cNvPr>
          <p:cNvSpPr txBox="1"/>
          <p:nvPr/>
        </p:nvSpPr>
        <p:spPr>
          <a:xfrm>
            <a:off x="957684" y="5090703"/>
            <a:ext cx="8172401" cy="923330"/>
          </a:xfrm>
          <a:prstGeom prst="rect">
            <a:avLst/>
          </a:prstGeom>
          <a:noFill/>
        </p:spPr>
        <p:txBody>
          <a:bodyPr wrap="square" rtlCol="0">
            <a:spAutoFit/>
          </a:bodyPr>
          <a:lstStyle/>
          <a:p>
            <a:r>
              <a:rPr lang="ja-JP" altLang="en-US" dirty="0">
                <a:solidFill>
                  <a:prstClr val="black">
                    <a:lumMod val="65000"/>
                    <a:lumOff val="35000"/>
                  </a:prstClr>
                </a:solidFill>
                <a:latin typeface="メイリオ" panose="020B0604030504040204" pitchFamily="50" charset="-128"/>
                <a:ea typeface="メイリオ" panose="020B0604030504040204" pitchFamily="50" charset="-128"/>
              </a:rPr>
              <a:t>第 １ 段階、　（　　）をはずす。</a:t>
            </a:r>
            <a:endParaRPr lang="en-US" altLang="ja-JP" dirty="0">
              <a:solidFill>
                <a:prstClr val="black">
                  <a:lumMod val="65000"/>
                  <a:lumOff val="35000"/>
                </a:prstClr>
              </a:solidFill>
              <a:latin typeface="メイリオ" panose="020B0604030504040204" pitchFamily="50" charset="-128"/>
              <a:ea typeface="メイリオ" panose="020B0604030504040204" pitchFamily="50" charset="-128"/>
            </a:endParaRPr>
          </a:p>
          <a:p>
            <a:r>
              <a:rPr lang="ja-JP" altLang="en-US" dirty="0">
                <a:solidFill>
                  <a:prstClr val="black">
                    <a:lumMod val="65000"/>
                    <a:lumOff val="35000"/>
                  </a:prstClr>
                </a:solidFill>
                <a:latin typeface="メイリオ" panose="020B0604030504040204" pitchFamily="50" charset="-128"/>
                <a:ea typeface="メイリオ" panose="020B0604030504040204" pitchFamily="50" charset="-128"/>
              </a:rPr>
              <a:t>第 ２ 段階、　正の項を左に　負の項を右に集める</a:t>
            </a:r>
            <a:endParaRPr lang="en-US" altLang="ja-JP" dirty="0">
              <a:solidFill>
                <a:prstClr val="black">
                  <a:lumMod val="65000"/>
                  <a:lumOff val="35000"/>
                </a:prstClr>
              </a:solidFill>
              <a:latin typeface="メイリオ" panose="020B0604030504040204" pitchFamily="50" charset="-128"/>
              <a:ea typeface="メイリオ" panose="020B0604030504040204" pitchFamily="50" charset="-128"/>
            </a:endParaRPr>
          </a:p>
          <a:p>
            <a:r>
              <a:rPr lang="ja-JP" altLang="en-US" dirty="0">
                <a:solidFill>
                  <a:prstClr val="black">
                    <a:lumMod val="65000"/>
                    <a:lumOff val="35000"/>
                  </a:prstClr>
                </a:solidFill>
                <a:latin typeface="メイリオ" panose="020B0604030504040204" pitchFamily="50" charset="-128"/>
                <a:ea typeface="メイリオ" panose="020B0604030504040204" pitchFamily="50" charset="-128"/>
              </a:rPr>
              <a:t>第 ３ 段階、　それぞれを合計して　合計どうしを引き算</a:t>
            </a:r>
            <a:endParaRPr kumimoji="1" lang="ja-JP" altLang="en-US" dirty="0">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05C5DCCC-7D0C-4E1B-8352-FA93E06F2C8E}"/>
              </a:ext>
            </a:extLst>
          </p:cNvPr>
          <p:cNvSpPr txBox="1"/>
          <p:nvPr/>
        </p:nvSpPr>
        <p:spPr>
          <a:xfrm>
            <a:off x="5796135" y="6093296"/>
            <a:ext cx="3333949" cy="461665"/>
          </a:xfrm>
          <a:prstGeom prst="rect">
            <a:avLst/>
          </a:prstGeom>
          <a:noFill/>
        </p:spPr>
        <p:txBody>
          <a:bodyPr wrap="square" rtlCol="0">
            <a:spAutoFit/>
          </a:bodyPr>
          <a:lstStyle/>
          <a:p>
            <a:r>
              <a:rPr lang="ja-JP" altLang="en-US" sz="2400" dirty="0">
                <a:solidFill>
                  <a:srgbClr val="FF0000"/>
                </a:solidFill>
                <a:latin typeface="AR P丸ゴシック体E" panose="020F0900000000000000" pitchFamily="50" charset="-128"/>
                <a:ea typeface="AR P丸ゴシック体E" panose="020F0900000000000000" pitchFamily="50" charset="-128"/>
              </a:rPr>
              <a:t>　　　</a:t>
            </a:r>
            <a:r>
              <a:rPr lang="ja-JP" altLang="en-US" sz="2400" dirty="0">
                <a:solidFill>
                  <a:srgbClr val="FF0000"/>
                </a:solidFill>
                <a:latin typeface="メイリオ" panose="020B0604030504040204" pitchFamily="50" charset="-128"/>
                <a:ea typeface="メイリオ" panose="020B0604030504040204" pitchFamily="50" charset="-128"/>
              </a:rPr>
              <a:t>３ステップ</a:t>
            </a:r>
            <a:endParaRPr kumimoji="1" lang="ja-JP" altLang="en-US" sz="2400"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27465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978A301A-4721-42B5-A4A7-E8081BDBD3DA}"/>
              </a:ext>
            </a:extLst>
          </p:cNvPr>
          <p:cNvSpPr/>
          <p:nvPr/>
        </p:nvSpPr>
        <p:spPr>
          <a:xfrm>
            <a:off x="0" y="0"/>
            <a:ext cx="2646878" cy="276999"/>
          </a:xfrm>
          <a:prstGeom prst="rect">
            <a:avLst/>
          </a:prstGeom>
        </p:spPr>
        <p:txBody>
          <a:bodyPr wrap="none">
            <a:spAutoFit/>
          </a:bodyPr>
          <a:lstStyle/>
          <a:p>
            <a:pPr lvl="0"/>
            <a:r>
              <a:rPr lang="ja-JP" altLang="en-US" sz="1200" b="1" dirty="0">
                <a:solidFill>
                  <a:prstClr val="black">
                    <a:lumMod val="50000"/>
                    <a:lumOff val="50000"/>
                  </a:prstClr>
                </a:solidFill>
                <a:ea typeface="ＤＦ平成明朝体W7" panose="02010609000101010101" pitchFamily="1" charset="-128"/>
              </a:rPr>
              <a:t>中学校　　数と式分科会　レポート</a:t>
            </a:r>
          </a:p>
        </p:txBody>
      </p:sp>
      <p:sp>
        <p:nvSpPr>
          <p:cNvPr id="7" name="テキスト ボックス 6">
            <a:extLst>
              <a:ext uri="{FF2B5EF4-FFF2-40B4-BE49-F238E27FC236}">
                <a16:creationId xmlns:a16="http://schemas.microsoft.com/office/drawing/2014/main" id="{23F015F8-990F-4076-A2B9-2FD621F14D10}"/>
              </a:ext>
            </a:extLst>
          </p:cNvPr>
          <p:cNvSpPr txBox="1"/>
          <p:nvPr/>
        </p:nvSpPr>
        <p:spPr>
          <a:xfrm>
            <a:off x="395536" y="531197"/>
            <a:ext cx="7272808" cy="369332"/>
          </a:xfrm>
          <a:prstGeom prst="rect">
            <a:avLst/>
          </a:prstGeom>
          <a:noFill/>
        </p:spPr>
        <p:txBody>
          <a:bodyPr wrap="square" rtlCol="0">
            <a:spAutoFit/>
          </a:bodyPr>
          <a:lstStyle/>
          <a:p>
            <a:pPr lvl="0"/>
            <a:r>
              <a:rPr lang="ja-JP" altLang="en-US" dirty="0">
                <a:solidFill>
                  <a:schemeClr val="accent1">
                    <a:lumMod val="50000"/>
                  </a:schemeClr>
                </a:solidFill>
                <a:latin typeface="メイリオ" panose="020B0604030504040204" pitchFamily="50" charset="-128"/>
                <a:ea typeface="メイリオ" panose="020B0604030504040204" pitchFamily="50" charset="-128"/>
              </a:rPr>
              <a:t>参考書、「</a:t>
            </a:r>
            <a:r>
              <a:rPr lang="ja-JP" altLang="en-US" b="1" dirty="0">
                <a:solidFill>
                  <a:schemeClr val="accent1">
                    <a:lumMod val="50000"/>
                  </a:schemeClr>
                </a:solidFill>
                <a:latin typeface="メイリオ" panose="020B0604030504040204" pitchFamily="50" charset="-128"/>
                <a:ea typeface="メイリオ" panose="020B0604030504040204" pitchFamily="50" charset="-128"/>
              </a:rPr>
              <a:t>学研ニューコース</a:t>
            </a:r>
            <a:r>
              <a:rPr lang="ja-JP" altLang="en-US" dirty="0">
                <a:solidFill>
                  <a:schemeClr val="accent1">
                    <a:lumMod val="50000"/>
                  </a:schemeClr>
                </a:solidFill>
                <a:latin typeface="メイリオ" panose="020B0604030504040204" pitchFamily="50" charset="-128"/>
                <a:ea typeface="メイリオ" panose="020B0604030504040204" pitchFamily="50" charset="-128"/>
              </a:rPr>
              <a:t>、中１数学」</a:t>
            </a:r>
          </a:p>
        </p:txBody>
      </p:sp>
      <p:pic>
        <p:nvPicPr>
          <p:cNvPr id="9" name="図 8">
            <a:extLst>
              <a:ext uri="{FF2B5EF4-FFF2-40B4-BE49-F238E27FC236}">
                <a16:creationId xmlns:a16="http://schemas.microsoft.com/office/drawing/2014/main" id="{3E60F4C6-B6A3-418F-BE7B-462FD68E49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162918"/>
            <a:ext cx="8200485" cy="3202186"/>
          </a:xfrm>
          <a:prstGeom prst="rect">
            <a:avLst/>
          </a:prstGeom>
        </p:spPr>
      </p:pic>
      <p:sp>
        <p:nvSpPr>
          <p:cNvPr id="10" name="テキスト ボックス 9">
            <a:extLst>
              <a:ext uri="{FF2B5EF4-FFF2-40B4-BE49-F238E27FC236}">
                <a16:creationId xmlns:a16="http://schemas.microsoft.com/office/drawing/2014/main" id="{B1EFF26A-B9F8-4B79-AEAB-4B351891640F}"/>
              </a:ext>
            </a:extLst>
          </p:cNvPr>
          <p:cNvSpPr txBox="1"/>
          <p:nvPr/>
        </p:nvSpPr>
        <p:spPr>
          <a:xfrm>
            <a:off x="2771800" y="4771752"/>
            <a:ext cx="5400600" cy="923330"/>
          </a:xfrm>
          <a:prstGeom prst="rect">
            <a:avLst/>
          </a:prstGeom>
          <a:noFill/>
        </p:spPr>
        <p:txBody>
          <a:bodyPr wrap="square" rtlCol="0">
            <a:spAutoFit/>
          </a:bodyPr>
          <a:lstStyle/>
          <a:p>
            <a:pPr lvl="0"/>
            <a:r>
              <a:rPr lang="ja-JP" altLang="en-US" dirty="0">
                <a:solidFill>
                  <a:prstClr val="black">
                    <a:lumMod val="65000"/>
                    <a:lumOff val="35000"/>
                  </a:prstClr>
                </a:solidFill>
                <a:latin typeface="メイリオ" panose="020B0604030504040204" pitchFamily="50" charset="-128"/>
                <a:ea typeface="メイリオ" panose="020B0604030504040204" pitchFamily="50" charset="-128"/>
              </a:rPr>
              <a:t>１、　（　　）をはずす。</a:t>
            </a:r>
            <a:endParaRPr lang="en-US" altLang="ja-JP" dirty="0">
              <a:solidFill>
                <a:prstClr val="black">
                  <a:lumMod val="65000"/>
                  <a:lumOff val="35000"/>
                </a:prstClr>
              </a:solidFill>
              <a:latin typeface="メイリオ" panose="020B0604030504040204" pitchFamily="50" charset="-128"/>
              <a:ea typeface="メイリオ" panose="020B0604030504040204" pitchFamily="50" charset="-128"/>
            </a:endParaRPr>
          </a:p>
          <a:p>
            <a:pPr lvl="0"/>
            <a:r>
              <a:rPr lang="ja-JP" altLang="en-US" dirty="0">
                <a:solidFill>
                  <a:prstClr val="black">
                    <a:lumMod val="65000"/>
                    <a:lumOff val="35000"/>
                  </a:prstClr>
                </a:solidFill>
                <a:latin typeface="メイリオ" panose="020B0604030504040204" pitchFamily="50" charset="-128"/>
                <a:ea typeface="メイリオ" panose="020B0604030504040204" pitchFamily="50" charset="-128"/>
              </a:rPr>
              <a:t>２、　正の項を左に　負の項を右に集める</a:t>
            </a:r>
            <a:endParaRPr lang="en-US" altLang="ja-JP" dirty="0">
              <a:solidFill>
                <a:prstClr val="black">
                  <a:lumMod val="65000"/>
                  <a:lumOff val="35000"/>
                </a:prstClr>
              </a:solidFill>
              <a:latin typeface="メイリオ" panose="020B0604030504040204" pitchFamily="50" charset="-128"/>
              <a:ea typeface="メイリオ" panose="020B0604030504040204" pitchFamily="50" charset="-128"/>
            </a:endParaRPr>
          </a:p>
          <a:p>
            <a:pPr lvl="0"/>
            <a:r>
              <a:rPr lang="ja-JP" altLang="en-US" dirty="0">
                <a:solidFill>
                  <a:prstClr val="black">
                    <a:lumMod val="65000"/>
                    <a:lumOff val="35000"/>
                  </a:prstClr>
                </a:solidFill>
                <a:latin typeface="メイリオ" panose="020B0604030504040204" pitchFamily="50" charset="-128"/>
                <a:ea typeface="メイリオ" panose="020B0604030504040204" pitchFamily="50" charset="-128"/>
              </a:rPr>
              <a:t>３、　それぞれを合計して　合計どうしを引き算</a:t>
            </a:r>
            <a:endParaRPr lang="ja-JP" altLang="en-US" dirty="0">
              <a:solidFill>
                <a:prstClr val="black"/>
              </a:solidFill>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E5922A10-118F-4812-9573-4702D3AF021C}"/>
              </a:ext>
            </a:extLst>
          </p:cNvPr>
          <p:cNvSpPr txBox="1"/>
          <p:nvPr/>
        </p:nvSpPr>
        <p:spPr>
          <a:xfrm>
            <a:off x="6228184" y="5949280"/>
            <a:ext cx="2160240" cy="461665"/>
          </a:xfrm>
          <a:prstGeom prst="rect">
            <a:avLst/>
          </a:prstGeom>
          <a:noFill/>
        </p:spPr>
        <p:txBody>
          <a:bodyPr wrap="square" rtlCol="0">
            <a:spAutoFit/>
          </a:bodyPr>
          <a:lstStyle/>
          <a:p>
            <a:pPr lvl="0"/>
            <a:r>
              <a:rPr lang="ja-JP" altLang="en-US" sz="2400" dirty="0">
                <a:solidFill>
                  <a:srgbClr val="FF0000"/>
                </a:solidFill>
                <a:latin typeface="メイリオ" panose="020B0604030504040204" pitchFamily="50" charset="-128"/>
                <a:ea typeface="メイリオ" panose="020B0604030504040204" pitchFamily="50" charset="-128"/>
              </a:rPr>
              <a:t>３ステップ</a:t>
            </a:r>
          </a:p>
        </p:txBody>
      </p:sp>
    </p:spTree>
    <p:extLst>
      <p:ext uri="{BB962C8B-B14F-4D97-AF65-F5344CB8AC3E}">
        <p14:creationId xmlns:p14="http://schemas.microsoft.com/office/powerpoint/2010/main" val="205945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8592</TotalTime>
  <Words>3940</Words>
  <Application>Microsoft Office PowerPoint</Application>
  <PresentationFormat>画面に合わせる (4:3)</PresentationFormat>
  <Paragraphs>376</Paragraphs>
  <Slides>34</Slides>
  <Notes>3</Notes>
  <HiddenSlides>0</HiddenSlides>
  <MMClips>0</MMClips>
  <ScaleCrop>false</ScaleCrop>
  <HeadingPairs>
    <vt:vector size="8" baseType="variant">
      <vt:variant>
        <vt:lpstr>使用されているフォント</vt:lpstr>
      </vt:variant>
      <vt:variant>
        <vt:i4>11</vt:i4>
      </vt:variant>
      <vt:variant>
        <vt:lpstr>テーマ</vt:lpstr>
      </vt:variant>
      <vt:variant>
        <vt:i4>1</vt:i4>
      </vt:variant>
      <vt:variant>
        <vt:lpstr>埋め込まれた OLE サーバー</vt:lpstr>
      </vt:variant>
      <vt:variant>
        <vt:i4>1</vt:i4>
      </vt:variant>
      <vt:variant>
        <vt:lpstr>スライド タイトル</vt:lpstr>
      </vt:variant>
      <vt:variant>
        <vt:i4>34</vt:i4>
      </vt:variant>
    </vt:vector>
  </HeadingPairs>
  <TitlesOfParts>
    <vt:vector size="47" baseType="lpstr">
      <vt:lpstr>AR P丸ゴシック体E</vt:lpstr>
      <vt:lpstr>AR丸ゴシック体E</vt:lpstr>
      <vt:lpstr>ＤＨＰ平成明朝体W7</vt:lpstr>
      <vt:lpstr>HG教科書体</vt:lpstr>
      <vt:lpstr>HG正楷書体-PRO</vt:lpstr>
      <vt:lpstr>ＭＳ Ｐゴシック</vt:lpstr>
      <vt:lpstr>メイリオ</vt:lpstr>
      <vt:lpstr>游明朝 Demibold</vt:lpstr>
      <vt:lpstr>Arial</vt:lpstr>
      <vt:lpstr>Calibri</vt:lpstr>
      <vt:lpstr>Calibri Light</vt:lpstr>
      <vt:lpstr>Office テーマ</vt:lpstr>
      <vt:lpstr>Presentation</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正負の数の加減を 　　　　　　日常感覚で</dc:title>
  <dc:creator>Tadahiko Fukuo</dc:creator>
  <cp:lastModifiedBy>忠彦 福尾</cp:lastModifiedBy>
  <cp:revision>875</cp:revision>
  <dcterms:created xsi:type="dcterms:W3CDTF">2013-05-06T05:41:35Z</dcterms:created>
  <dcterms:modified xsi:type="dcterms:W3CDTF">2023-07-29T00:38:40Z</dcterms:modified>
</cp:coreProperties>
</file>