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notesMasterIdLst>
    <p:notesMasterId r:id="rId8"/>
  </p:notesMasterIdLst>
  <p:sldIdLst>
    <p:sldId id="256" r:id="rId2"/>
    <p:sldId id="359" r:id="rId3"/>
    <p:sldId id="355" r:id="rId4"/>
    <p:sldId id="358" r:id="rId5"/>
    <p:sldId id="360" r:id="rId6"/>
    <p:sldId id="3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福尾 忠彦" initials="福尾" lastIdx="2" clrIdx="0">
    <p:extLst>
      <p:ext uri="{19B8F6BF-5375-455C-9EA6-DF929625EA0E}">
        <p15:presenceInfo xmlns:p15="http://schemas.microsoft.com/office/powerpoint/2012/main" userId="f6d50f5ed057f6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84" autoAdjust="0"/>
  </p:normalViewPr>
  <p:slideViewPr>
    <p:cSldViewPr>
      <p:cViewPr varScale="1">
        <p:scale>
          <a:sx n="108" d="100"/>
          <a:sy n="108" d="100"/>
        </p:scale>
        <p:origin x="17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1F0B0-624A-4B5A-A344-9E9F57556EDD}" type="datetimeFigureOut">
              <a:rPr kumimoji="1" lang="ja-JP" altLang="en-US" smtClean="0"/>
              <a:pPr/>
              <a:t>2022/4/16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CEFF5-9906-43F6-A35C-1575CEFD21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28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CEFF5-9906-43F6-A35C-1575CEFD21A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816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07F-75A1-435F-8767-76F97097B251}" type="datetimeFigureOut">
              <a:rPr kumimoji="1" lang="ja-JP" altLang="en-US" smtClean="0"/>
              <a:pPr/>
              <a:t>2022/4/16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5729-8C26-4298-A200-66E3F732AC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04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07F-75A1-435F-8767-76F97097B251}" type="datetimeFigureOut">
              <a:rPr kumimoji="1" lang="ja-JP" altLang="en-US" smtClean="0"/>
              <a:pPr/>
              <a:t>2022/4/16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5729-8C26-4298-A200-66E3F732AC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16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07F-75A1-435F-8767-76F97097B251}" type="datetimeFigureOut">
              <a:rPr kumimoji="1" lang="ja-JP" altLang="en-US" smtClean="0"/>
              <a:pPr/>
              <a:t>2022/4/16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5729-8C26-4298-A200-66E3F732AC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7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07F-75A1-435F-8767-76F97097B251}" type="datetimeFigureOut">
              <a:rPr kumimoji="1" lang="ja-JP" altLang="en-US" smtClean="0"/>
              <a:pPr/>
              <a:t>2022/4/16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5729-8C26-4298-A200-66E3F732AC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20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07F-75A1-435F-8767-76F97097B251}" type="datetimeFigureOut">
              <a:rPr kumimoji="1" lang="ja-JP" altLang="en-US" smtClean="0"/>
              <a:pPr/>
              <a:t>2022/4/16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5729-8C26-4298-A200-66E3F732AC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10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07F-75A1-435F-8767-76F97097B251}" type="datetimeFigureOut">
              <a:rPr kumimoji="1" lang="ja-JP" altLang="en-US" smtClean="0"/>
              <a:pPr/>
              <a:t>2022/4/16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5729-8C26-4298-A200-66E3F732AC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80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07F-75A1-435F-8767-76F97097B251}" type="datetimeFigureOut">
              <a:rPr kumimoji="1" lang="ja-JP" altLang="en-US" smtClean="0"/>
              <a:pPr/>
              <a:t>2022/4/16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5729-8C26-4298-A200-66E3F732AC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01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07F-75A1-435F-8767-76F97097B251}" type="datetimeFigureOut">
              <a:rPr kumimoji="1" lang="ja-JP" altLang="en-US" smtClean="0"/>
              <a:pPr/>
              <a:t>2022/4/16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5729-8C26-4298-A200-66E3F732AC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74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07F-75A1-435F-8767-76F97097B251}" type="datetimeFigureOut">
              <a:rPr kumimoji="1" lang="ja-JP" altLang="en-US" smtClean="0"/>
              <a:pPr/>
              <a:t>2022/4/16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5729-8C26-4298-A200-66E3F732AC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62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07F-75A1-435F-8767-76F97097B251}" type="datetimeFigureOut">
              <a:rPr kumimoji="1" lang="ja-JP" altLang="en-US" smtClean="0"/>
              <a:pPr/>
              <a:t>2022/4/16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5729-8C26-4298-A200-66E3F732AC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67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07F-75A1-435F-8767-76F97097B251}" type="datetimeFigureOut">
              <a:rPr kumimoji="1" lang="ja-JP" altLang="en-US" smtClean="0"/>
              <a:pPr/>
              <a:t>2022/4/16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5729-8C26-4298-A200-66E3F732AC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93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1C07F-75A1-435F-8767-76F97097B251}" type="datetimeFigureOut">
              <a:rPr kumimoji="1" lang="ja-JP" altLang="en-US" smtClean="0"/>
              <a:pPr/>
              <a:t>2022/4/16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95729-8C26-4298-A200-66E3F732AC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49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473609" y="5984500"/>
            <a:ext cx="4669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　</a:t>
            </a:r>
            <a:r>
              <a:rPr kumimoji="1" lang="ja-JP" altLang="en-US" b="1" dirty="0">
                <a:solidFill>
                  <a:srgbClr val="00206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奈良市退職教員　　</a:t>
            </a:r>
            <a:r>
              <a:rPr kumimoji="1" lang="ja-JP" altLang="en-US" sz="2400" b="1" dirty="0">
                <a:solidFill>
                  <a:srgbClr val="00206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福 尾 忠 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1730"/>
            <a:ext cx="6480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ea typeface="ＤＦ平成明朝体W7" panose="02010609000101010101" pitchFamily="1" charset="-128"/>
              </a:rPr>
              <a:t>中学校　　数と式分科会　レポート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1624115"/>
            <a:ext cx="9066550" cy="1107996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63500" dir="2700000" algn="tl" rotWithShape="0">
              <a:schemeClr val="bg2">
                <a:lumMod val="75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>
                <a:solidFill>
                  <a:srgbClr val="002060"/>
                </a:solidFill>
                <a:effectLst>
                  <a:outerShdw blurRad="50800" dist="50800" dir="5400000" algn="ctr" rotWithShape="0">
                    <a:schemeClr val="tx2">
                      <a:lumMod val="50000"/>
                    </a:schemeClr>
                  </a:outerShdw>
                </a:effectLst>
                <a:latin typeface="HG正楷書体-PRO" panose="03000600000000000000" pitchFamily="66" charset="-128"/>
                <a:ea typeface="ＤＦ平成明朝体W7" panose="02010609000101010101" pitchFamily="1" charset="-128"/>
              </a:rPr>
              <a:t>（　）はずしのまとめ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083E74D-C449-44AF-9C24-F9667FA7C3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45618"/>
            <a:ext cx="2018909" cy="1438472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E4D1897-37F9-42C6-8999-7D6BD2D7B5A9}"/>
              </a:ext>
            </a:extLst>
          </p:cNvPr>
          <p:cNvSpPr txBox="1"/>
          <p:nvPr/>
        </p:nvSpPr>
        <p:spPr>
          <a:xfrm>
            <a:off x="467544" y="620688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002060"/>
                </a:solidFill>
                <a:effectLst>
                  <a:outerShdw blurRad="50800" dist="50800" dir="5400000" algn="ctr" rotWithShape="0">
                    <a:schemeClr val="tx2">
                      <a:lumMod val="50000"/>
                    </a:schemeClr>
                  </a:outerShdw>
                </a:effectLst>
                <a:latin typeface="HG正楷書体-PRO" panose="03000600000000000000" pitchFamily="66" charset="-128"/>
                <a:ea typeface="ＤＦ平成明朝体W7" panose="02010609000101010101" pitchFamily="1" charset="-128"/>
              </a:rPr>
              <a:t>正負の数の加減においての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3676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79"/>
    </mc:Choice>
    <mc:Fallback xmlns="">
      <p:transition spd="slow" advTm="537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A0C74BF-0D5D-47CC-8A34-CB70EE1A56C0}"/>
              </a:ext>
            </a:extLst>
          </p:cNvPr>
          <p:cNvSpPr txBox="1"/>
          <p:nvPr/>
        </p:nvSpPr>
        <p:spPr>
          <a:xfrm>
            <a:off x="9674" y="5348451"/>
            <a:ext cx="9108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・正負の数の 加法・減法の まとめにはなりますが、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  <a:p>
            <a:r>
              <a:rPr lang="en-US" altLang="ja-JP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</a:t>
            </a:r>
            <a:r>
              <a:rPr lang="ja-JP" altLang="en-US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　）はずしが頻出する計算練習の役にたつだろうか？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  <a:p>
            <a:r>
              <a:rPr lang="ja-JP" altLang="en-US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もっと簡略な形でまとめられるべきと筆者は考えています。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6FB499-A265-4209-AA04-B21F0CEAF0C0}"/>
              </a:ext>
            </a:extLst>
          </p:cNvPr>
          <p:cNvSpPr txBox="1"/>
          <p:nvPr/>
        </p:nvSpPr>
        <p:spPr>
          <a:xfrm>
            <a:off x="0" y="0"/>
            <a:ext cx="3635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200" b="1" dirty="0">
                <a:solidFill>
                  <a:prstClr val="black">
                    <a:lumMod val="50000"/>
                    <a:lumOff val="50000"/>
                  </a:prstClr>
                </a:solidFill>
                <a:ea typeface="ＤＦ平成明朝体W7" panose="02010609000101010101" pitchFamily="1" charset="-128"/>
              </a:rPr>
              <a:t>中学校　　数と式分科会　レポート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DD776F1-1960-4622-9891-179D04324E28}"/>
              </a:ext>
            </a:extLst>
          </p:cNvPr>
          <p:cNvSpPr txBox="1"/>
          <p:nvPr/>
        </p:nvSpPr>
        <p:spPr>
          <a:xfrm>
            <a:off x="0" y="270804"/>
            <a:ext cx="8370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・教科書のまとめは　ご存じのように、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9" name="図 8" descr="テキスト, 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0FE23C00-56A1-4A12-AE76-572E9F0F14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651362"/>
            <a:ext cx="5381244" cy="1933956"/>
          </a:xfrm>
          <a:prstGeom prst="rect">
            <a:avLst/>
          </a:prstGeom>
        </p:spPr>
      </p:pic>
      <p:pic>
        <p:nvPicPr>
          <p:cNvPr id="11" name="図 10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8CA9CBA2-8E3D-4701-924A-D88B9E8BC5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356992"/>
            <a:ext cx="5381244" cy="1933956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5C828E7-DB69-48EF-8D2C-C39D858DF130}"/>
              </a:ext>
            </a:extLst>
          </p:cNvPr>
          <p:cNvSpPr txBox="1"/>
          <p:nvPr/>
        </p:nvSpPr>
        <p:spPr>
          <a:xfrm>
            <a:off x="37788" y="702570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　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（　）はずしについての まとめ はなく、正負の加減につての 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  <a:p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　　　まとめ にだけとどめている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。</a:t>
            </a:r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ACF12ED-F03C-49A6-BE5E-F296D6FC90FB}"/>
              </a:ext>
            </a:extLst>
          </p:cNvPr>
          <p:cNvSpPr txBox="1"/>
          <p:nvPr/>
        </p:nvSpPr>
        <p:spPr>
          <a:xfrm>
            <a:off x="549165" y="1588389"/>
            <a:ext cx="4770782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加法について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>
                <a:solidFill>
                  <a:schemeClr val="accent1">
                    <a:lumMod val="75000"/>
                  </a:schemeClr>
                </a:solidFill>
              </a:rPr>
              <a:t>　　</a:t>
            </a:r>
            <a:r>
              <a:rPr lang="ja-JP" altLang="en-US" sz="1600">
                <a:solidFill>
                  <a:schemeClr val="bg1">
                    <a:lumMod val="50000"/>
                  </a:schemeClr>
                </a:solidFill>
              </a:rPr>
              <a:t>東書令和２年</a:t>
            </a:r>
            <a:r>
              <a:rPr lang="ja-JP" altLang="en-US" sz="1600" dirty="0">
                <a:solidFill>
                  <a:schemeClr val="bg1">
                    <a:lumMod val="50000"/>
                  </a:schemeClr>
                </a:solidFill>
              </a:rPr>
              <a:t>２月版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02ACEE-93CC-4DD7-9366-22D470AAD374}"/>
              </a:ext>
            </a:extLst>
          </p:cNvPr>
          <p:cNvSpPr txBox="1"/>
          <p:nvPr/>
        </p:nvSpPr>
        <p:spPr>
          <a:xfrm>
            <a:off x="549165" y="332370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減法について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77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1B93DA9-0AB3-4E0A-AE0A-590D3B6F5A01}"/>
              </a:ext>
            </a:extLst>
          </p:cNvPr>
          <p:cNvSpPr txBox="1"/>
          <p:nvPr/>
        </p:nvSpPr>
        <p:spPr>
          <a:xfrm>
            <a:off x="0" y="0"/>
            <a:ext cx="3635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200" b="1" dirty="0">
                <a:solidFill>
                  <a:prstClr val="black">
                    <a:lumMod val="50000"/>
                    <a:lumOff val="50000"/>
                  </a:prstClr>
                </a:solidFill>
                <a:ea typeface="ＤＦ平成明朝体W7" panose="02010609000101010101" pitchFamily="1" charset="-128"/>
              </a:rPr>
              <a:t>中学校　　数と式分科会　レポート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65CFAB-A218-46DB-80E3-CB7EA43FE26F}"/>
              </a:ext>
            </a:extLst>
          </p:cNvPr>
          <p:cNvSpPr txBox="1"/>
          <p:nvPr/>
        </p:nvSpPr>
        <p:spPr>
          <a:xfrm>
            <a:off x="15435" y="508993"/>
            <a:ext cx="9108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・多くの参考書は次のようにまとめています。</a:t>
            </a:r>
            <a:endParaRPr kumimoji="1" lang="ja-JP" altLang="en-US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D5F7046C-D906-49E3-A2CC-FCAEAEF8F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77" y="1955753"/>
            <a:ext cx="2268972" cy="1493004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34FCF3-02F6-4288-9072-928649542F4F}"/>
              </a:ext>
            </a:extLst>
          </p:cNvPr>
          <p:cNvSpPr txBox="1"/>
          <p:nvPr/>
        </p:nvSpPr>
        <p:spPr>
          <a:xfrm>
            <a:off x="3275856" y="2763752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重要な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まとめ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にかかわらず　遠慮がちに、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  <a:p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ページの隅っこに小さく掲載されている。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024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1B93DA9-0AB3-4E0A-AE0A-590D3B6F5A01}"/>
              </a:ext>
            </a:extLst>
          </p:cNvPr>
          <p:cNvSpPr txBox="1"/>
          <p:nvPr/>
        </p:nvSpPr>
        <p:spPr>
          <a:xfrm>
            <a:off x="0" y="0"/>
            <a:ext cx="3635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200" b="1" dirty="0">
                <a:solidFill>
                  <a:prstClr val="black">
                    <a:lumMod val="50000"/>
                    <a:lumOff val="50000"/>
                  </a:prstClr>
                </a:solidFill>
                <a:ea typeface="ＤＦ平成明朝体W7" panose="02010609000101010101" pitchFamily="1" charset="-128"/>
              </a:rPr>
              <a:t>中学校　　数と式分科会　レポート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6608915-D231-4868-8200-531B989E8E76}"/>
              </a:ext>
            </a:extLst>
          </p:cNvPr>
          <p:cNvSpPr txBox="1"/>
          <p:nvPr/>
        </p:nvSpPr>
        <p:spPr>
          <a:xfrm>
            <a:off x="251520" y="1590454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dirty="0">
                <a:solidFill>
                  <a:prstClr val="black"/>
                </a:solidFill>
              </a:rPr>
              <a:t>５</a:t>
            </a:r>
            <a:r>
              <a:rPr lang="ja-JP" altLang="en-US" dirty="0">
                <a:solidFill>
                  <a:srgbClr val="FF0000"/>
                </a:solidFill>
              </a:rPr>
              <a:t>＋</a:t>
            </a:r>
            <a:r>
              <a:rPr lang="ja-JP" altLang="en-US" dirty="0">
                <a:solidFill>
                  <a:prstClr val="black"/>
                </a:solidFill>
              </a:rPr>
              <a:t>（</a:t>
            </a:r>
            <a:r>
              <a:rPr lang="ja-JP" altLang="en-US" dirty="0">
                <a:solidFill>
                  <a:srgbClr val="FF0000"/>
                </a:solidFill>
              </a:rPr>
              <a:t>＋</a:t>
            </a:r>
            <a:r>
              <a:rPr lang="ja-JP" altLang="en-US" dirty="0">
                <a:solidFill>
                  <a:prstClr val="black"/>
                </a:solidFill>
              </a:rPr>
              <a:t>２）＝　５</a:t>
            </a:r>
            <a:r>
              <a:rPr lang="ja-JP" altLang="en-US" dirty="0">
                <a:solidFill>
                  <a:srgbClr val="FF0000"/>
                </a:solidFill>
              </a:rPr>
              <a:t>＋</a:t>
            </a:r>
            <a:r>
              <a:rPr lang="ja-JP" altLang="en-US" dirty="0">
                <a:solidFill>
                  <a:prstClr val="black"/>
                </a:solidFill>
              </a:rPr>
              <a:t>２＝７</a:t>
            </a:r>
            <a:endParaRPr lang="en-US" altLang="ja-JP" dirty="0">
              <a:solidFill>
                <a:prstClr val="black"/>
              </a:solidFill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５</a:t>
            </a:r>
            <a:r>
              <a:rPr lang="ja-JP" altLang="en-US" dirty="0">
                <a:solidFill>
                  <a:srgbClr val="FF0000"/>
                </a:solidFill>
              </a:rPr>
              <a:t>－</a:t>
            </a:r>
            <a:r>
              <a:rPr lang="ja-JP" altLang="en-US" dirty="0">
                <a:solidFill>
                  <a:prstClr val="black"/>
                </a:solidFill>
              </a:rPr>
              <a:t>（</a:t>
            </a:r>
            <a:r>
              <a:rPr lang="ja-JP" altLang="en-US" dirty="0">
                <a:solidFill>
                  <a:srgbClr val="FF0000"/>
                </a:solidFill>
              </a:rPr>
              <a:t>＋</a:t>
            </a:r>
            <a:r>
              <a:rPr lang="ja-JP" altLang="en-US" dirty="0">
                <a:solidFill>
                  <a:prstClr val="black"/>
                </a:solidFill>
              </a:rPr>
              <a:t>２）＝　５</a:t>
            </a:r>
            <a:r>
              <a:rPr lang="ja-JP" altLang="en-US" dirty="0">
                <a:solidFill>
                  <a:srgbClr val="FF0000"/>
                </a:solidFill>
              </a:rPr>
              <a:t>－</a:t>
            </a:r>
            <a:r>
              <a:rPr lang="ja-JP" altLang="en-US" dirty="0">
                <a:solidFill>
                  <a:prstClr val="black"/>
                </a:solidFill>
              </a:rPr>
              <a:t>２＝３</a:t>
            </a:r>
            <a:endParaRPr lang="en-US" altLang="ja-JP" dirty="0">
              <a:solidFill>
                <a:prstClr val="black"/>
              </a:solidFill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５</a:t>
            </a:r>
            <a:r>
              <a:rPr lang="ja-JP" altLang="en-US" dirty="0">
                <a:solidFill>
                  <a:srgbClr val="FF0000"/>
                </a:solidFill>
              </a:rPr>
              <a:t>＋</a:t>
            </a:r>
            <a:r>
              <a:rPr lang="ja-JP" altLang="en-US" dirty="0">
                <a:solidFill>
                  <a:prstClr val="black"/>
                </a:solidFill>
              </a:rPr>
              <a:t>（</a:t>
            </a:r>
            <a:r>
              <a:rPr lang="ja-JP" altLang="en-US" dirty="0">
                <a:solidFill>
                  <a:srgbClr val="FF0000"/>
                </a:solidFill>
              </a:rPr>
              <a:t>－</a:t>
            </a:r>
            <a:r>
              <a:rPr lang="ja-JP" altLang="en-US" dirty="0">
                <a:solidFill>
                  <a:prstClr val="black"/>
                </a:solidFill>
              </a:rPr>
              <a:t>２）＝　５</a:t>
            </a:r>
            <a:r>
              <a:rPr lang="ja-JP" altLang="en-US" dirty="0">
                <a:solidFill>
                  <a:srgbClr val="FF0000"/>
                </a:solidFill>
              </a:rPr>
              <a:t>－</a:t>
            </a:r>
            <a:r>
              <a:rPr lang="ja-JP" altLang="en-US" dirty="0">
                <a:solidFill>
                  <a:prstClr val="black"/>
                </a:solidFill>
              </a:rPr>
              <a:t>２＝３</a:t>
            </a:r>
            <a:endParaRPr lang="en-US" altLang="ja-JP" dirty="0">
              <a:solidFill>
                <a:prstClr val="black"/>
              </a:solidFill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５</a:t>
            </a:r>
            <a:r>
              <a:rPr lang="ja-JP" altLang="en-US" dirty="0">
                <a:solidFill>
                  <a:srgbClr val="FF0000"/>
                </a:solidFill>
              </a:rPr>
              <a:t>－</a:t>
            </a:r>
            <a:r>
              <a:rPr lang="ja-JP" altLang="en-US" dirty="0">
                <a:solidFill>
                  <a:prstClr val="black"/>
                </a:solidFill>
              </a:rPr>
              <a:t>（</a:t>
            </a:r>
            <a:r>
              <a:rPr lang="ja-JP" altLang="en-US" dirty="0">
                <a:solidFill>
                  <a:srgbClr val="FF0000"/>
                </a:solidFill>
              </a:rPr>
              <a:t>－</a:t>
            </a:r>
            <a:r>
              <a:rPr lang="ja-JP" altLang="en-US" dirty="0">
                <a:solidFill>
                  <a:prstClr val="black"/>
                </a:solidFill>
              </a:rPr>
              <a:t>２）＝　５</a:t>
            </a:r>
            <a:r>
              <a:rPr lang="ja-JP" altLang="en-US" dirty="0">
                <a:solidFill>
                  <a:srgbClr val="FF0000"/>
                </a:solidFill>
              </a:rPr>
              <a:t>＋</a:t>
            </a:r>
            <a:r>
              <a:rPr lang="ja-JP" altLang="en-US" dirty="0">
                <a:solidFill>
                  <a:prstClr val="black"/>
                </a:solidFill>
              </a:rPr>
              <a:t>２＝７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1882E9D-DBA4-461E-948C-8418A7A8FA61}"/>
              </a:ext>
            </a:extLst>
          </p:cNvPr>
          <p:cNvSpPr txBox="1"/>
          <p:nvPr/>
        </p:nvSpPr>
        <p:spPr>
          <a:xfrm>
            <a:off x="3316066" y="1590453"/>
            <a:ext cx="1614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dirty="0">
                <a:solidFill>
                  <a:srgbClr val="FF0000"/>
                </a:solidFill>
              </a:rPr>
              <a:t>＋＋　</a:t>
            </a:r>
            <a:r>
              <a:rPr lang="ja-JP" altLang="en-US" dirty="0"/>
              <a:t>⇨</a:t>
            </a:r>
            <a:r>
              <a:rPr lang="ja-JP" altLang="en-US" dirty="0">
                <a:solidFill>
                  <a:srgbClr val="FF0000"/>
                </a:solidFill>
              </a:rPr>
              <a:t>　＋</a:t>
            </a:r>
            <a:endParaRPr lang="en-US" altLang="ja-JP" dirty="0">
              <a:solidFill>
                <a:prstClr val="black"/>
              </a:solidFill>
            </a:endParaRPr>
          </a:p>
          <a:p>
            <a:pPr lvl="0"/>
            <a:r>
              <a:rPr lang="ja-JP" altLang="en-US" dirty="0">
                <a:solidFill>
                  <a:srgbClr val="FF0000"/>
                </a:solidFill>
              </a:rPr>
              <a:t>－＋　</a:t>
            </a:r>
            <a:r>
              <a:rPr lang="ja-JP" altLang="en-US" dirty="0"/>
              <a:t>⇨</a:t>
            </a:r>
            <a:r>
              <a:rPr lang="ja-JP" altLang="en-US" dirty="0">
                <a:solidFill>
                  <a:srgbClr val="FF0000"/>
                </a:solidFill>
              </a:rPr>
              <a:t>　－</a:t>
            </a:r>
            <a:endParaRPr lang="en-US" altLang="ja-JP" dirty="0">
              <a:solidFill>
                <a:prstClr val="black"/>
              </a:solidFill>
            </a:endParaRPr>
          </a:p>
          <a:p>
            <a:pPr lvl="0"/>
            <a:r>
              <a:rPr lang="ja-JP" altLang="en-US" dirty="0">
                <a:solidFill>
                  <a:srgbClr val="FF0000"/>
                </a:solidFill>
              </a:rPr>
              <a:t>＋－　</a:t>
            </a:r>
            <a:r>
              <a:rPr lang="ja-JP" altLang="en-US" dirty="0"/>
              <a:t>⇨</a:t>
            </a:r>
            <a:r>
              <a:rPr lang="ja-JP" altLang="en-US" dirty="0">
                <a:solidFill>
                  <a:srgbClr val="FF0000"/>
                </a:solidFill>
              </a:rPr>
              <a:t>　－</a:t>
            </a:r>
            <a:endParaRPr lang="en-US" altLang="ja-JP" dirty="0">
              <a:solidFill>
                <a:prstClr val="black"/>
              </a:solidFill>
            </a:endParaRPr>
          </a:p>
          <a:p>
            <a:pPr lvl="0"/>
            <a:r>
              <a:rPr lang="ja-JP" altLang="en-US" dirty="0">
                <a:solidFill>
                  <a:srgbClr val="FF0000"/>
                </a:solidFill>
              </a:rPr>
              <a:t>－－　</a:t>
            </a:r>
            <a:r>
              <a:rPr lang="ja-JP" altLang="en-US" dirty="0"/>
              <a:t>⇨</a:t>
            </a:r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>
                <a:solidFill>
                  <a:srgbClr val="FF0000"/>
                </a:solidFill>
              </a:rPr>
              <a:t>＋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DFBFBF-AEFE-43C1-ADE3-8A834FAE9083}"/>
              </a:ext>
            </a:extLst>
          </p:cNvPr>
          <p:cNvSpPr txBox="1"/>
          <p:nvPr/>
        </p:nvSpPr>
        <p:spPr>
          <a:xfrm>
            <a:off x="2671175" y="1929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⇨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BC48C3-B2CB-4736-8ADC-681CCC3F042B}"/>
              </a:ext>
            </a:extLst>
          </p:cNvPr>
          <p:cNvSpPr txBox="1"/>
          <p:nvPr/>
        </p:nvSpPr>
        <p:spPr>
          <a:xfrm>
            <a:off x="4822193" y="1913033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⇨⇨</a:t>
            </a: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120327B3-D792-484E-98BD-4238D691A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239192"/>
              </p:ext>
            </p:extLst>
          </p:nvPr>
        </p:nvGraphicFramePr>
        <p:xfrm>
          <a:off x="5940152" y="1960700"/>
          <a:ext cx="2232248" cy="579120"/>
        </p:xfrm>
        <a:graphic>
          <a:graphicData uri="http://schemas.openxmlformats.org/drawingml/2006/table">
            <a:tbl>
              <a:tblPr/>
              <a:tblGrid>
                <a:gridCol w="2232248">
                  <a:extLst>
                    <a:ext uri="{9D8B030D-6E8A-4147-A177-3AD203B41FA5}">
                      <a16:colId xmlns:a16="http://schemas.microsoft.com/office/drawing/2014/main" val="1991900061"/>
                    </a:ext>
                  </a:extLst>
                </a:gridCol>
              </a:tblGrid>
              <a:tr h="400109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同符号はプラス</a:t>
                      </a:r>
                      <a:endParaRPr kumimoji="1" lang="en-US" altLang="ja-JP" sz="1600" dirty="0">
                        <a:solidFill>
                          <a:srgbClr val="FF0000"/>
                        </a:solidFill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異符号はマイナス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321489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DB9D75-E749-451B-95C9-5A860F60EB4E}"/>
              </a:ext>
            </a:extLst>
          </p:cNvPr>
          <p:cNvSpPr txBox="1"/>
          <p:nvPr/>
        </p:nvSpPr>
        <p:spPr>
          <a:xfrm>
            <a:off x="0" y="138499"/>
            <a:ext cx="8964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</a:t>
            </a:r>
            <a:r>
              <a:rPr lang="ja-JP" altLang="en-US" sz="4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筆者の授業では　　</a:t>
            </a:r>
            <a:endParaRPr lang="en-US" altLang="ja-JP" sz="4000" b="1" dirty="0">
              <a:solidFill>
                <a:prstClr val="black">
                  <a:lumMod val="65000"/>
                  <a:lumOff val="35000"/>
                </a:prst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</a:t>
            </a:r>
            <a:r>
              <a:rPr lang="ja-JP" alt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負数を足すこと　引くことの説明を</a:t>
            </a:r>
            <a:r>
              <a:rPr lang="ja-JP" altLang="en-US" sz="24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十分にした後に、</a:t>
            </a:r>
            <a:r>
              <a:rPr kumimoji="1" lang="ja-JP" altLang="en-US" sz="1600" dirty="0">
                <a:solidFill>
                  <a:srgbClr val="FF0000"/>
                </a:solidFill>
              </a:rPr>
              <a:t>　　　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F3F1C19-65F6-4A70-8C93-E562CF866C41}"/>
              </a:ext>
            </a:extLst>
          </p:cNvPr>
          <p:cNvSpPr txBox="1"/>
          <p:nvPr/>
        </p:nvSpPr>
        <p:spPr>
          <a:xfrm>
            <a:off x="251520" y="3270245"/>
            <a:ext cx="6552728" cy="84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3C26982-CBC5-46F3-A47D-2C7A3B89716E}"/>
              </a:ext>
            </a:extLst>
          </p:cNvPr>
          <p:cNvSpPr txBox="1"/>
          <p:nvPr/>
        </p:nvSpPr>
        <p:spPr>
          <a:xfrm>
            <a:off x="0" y="3317243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・一般には、（　）の左の＋－は演算記号と呼ばれ、</a:t>
            </a:r>
            <a:endParaRPr lang="en-US" altLang="ja-JP" sz="2400" b="1" dirty="0">
              <a:solidFill>
                <a:prstClr val="black">
                  <a:lumMod val="65000"/>
                  <a:lumOff val="35000"/>
                </a:prst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en-US" altLang="ja-JP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</a:t>
            </a:r>
            <a:r>
              <a:rPr lang="ja-JP" alt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（　）の中の＋－は符号と呼ばれている。</a:t>
            </a:r>
            <a:endParaRPr kumimoji="1" lang="ja-JP" altLang="en-US" sz="16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32E920C-4505-46D1-ADE5-8FF0131487A3}"/>
              </a:ext>
            </a:extLst>
          </p:cNvPr>
          <p:cNvSpPr txBox="1"/>
          <p:nvPr/>
        </p:nvSpPr>
        <p:spPr>
          <a:xfrm>
            <a:off x="51460" y="4411177"/>
            <a:ext cx="90410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・筆者は、符号と演算記号は別名称で呼ばれているが、</a:t>
            </a:r>
            <a:endParaRPr lang="en-US" altLang="ja-JP" sz="2400" b="1" dirty="0">
              <a:solidFill>
                <a:prstClr val="black">
                  <a:lumMod val="65000"/>
                  <a:lumOff val="35000"/>
                </a:prst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en-US" altLang="ja-JP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 </a:t>
            </a:r>
            <a:r>
              <a:rPr lang="ja-JP" alt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機能的には同じものと考えているので、</a:t>
            </a:r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同符号</a:t>
            </a:r>
            <a:r>
              <a:rPr lang="ja-JP" alt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という</a:t>
            </a:r>
            <a:endParaRPr lang="en-US" altLang="ja-JP" sz="2400" b="1" dirty="0">
              <a:solidFill>
                <a:prstClr val="black">
                  <a:lumMod val="65000"/>
                  <a:lumOff val="35000"/>
                </a:prst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en-US" altLang="ja-JP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 </a:t>
            </a:r>
            <a:r>
              <a:rPr lang="ja-JP" alt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言い方で授業をまとめて来ました。</a:t>
            </a:r>
            <a:endParaRPr lang="en-US" altLang="ja-JP" sz="2400" b="1" dirty="0">
              <a:solidFill>
                <a:prstClr val="black">
                  <a:lumMod val="65000"/>
                  <a:lumOff val="35000"/>
                </a:prst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・納得のいかない方は</a:t>
            </a:r>
            <a:r>
              <a:rPr lang="ja-JP" altLang="en-US" sz="2400" b="1" dirty="0">
                <a:solidFill>
                  <a:srgbClr val="5B9BD5">
                    <a:lumMod val="75000"/>
                  </a:srgb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同記号</a:t>
            </a:r>
            <a:r>
              <a:rPr lang="ja-JP" alt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と言っても良いであろう。</a:t>
            </a:r>
            <a:endParaRPr lang="en-US" altLang="ja-JP" sz="2400" b="1" dirty="0">
              <a:solidFill>
                <a:prstClr val="black">
                  <a:lumMod val="65000"/>
                  <a:lumOff val="35000"/>
                </a:prst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2400" b="1" dirty="0">
              <a:solidFill>
                <a:prstClr val="black">
                  <a:lumMod val="65000"/>
                  <a:lumOff val="35000"/>
                </a:prst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・大事なのは、</a:t>
            </a:r>
            <a:r>
              <a:rPr lang="ja-JP" altLang="en-US" sz="24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簡略な言い方</a:t>
            </a:r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でまとめる事である。</a:t>
            </a:r>
            <a:endParaRPr kumimoji="1" lang="ja-JP" altLang="en-US" sz="16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D79F5BB-668D-4261-ACA3-B2EBFCBD881A}"/>
              </a:ext>
            </a:extLst>
          </p:cNvPr>
          <p:cNvSpPr txBox="1"/>
          <p:nvPr/>
        </p:nvSpPr>
        <p:spPr>
          <a:xfrm>
            <a:off x="6588223" y="2653814"/>
            <a:ext cx="2504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簡略にまとめる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CB7A97-C4A8-46F0-B12A-9E8750ED003E}"/>
              </a:ext>
            </a:extLst>
          </p:cNvPr>
          <p:cNvSpPr txBox="1"/>
          <p:nvPr/>
        </p:nvSpPr>
        <p:spPr>
          <a:xfrm>
            <a:off x="1907704" y="127727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記号のみに注目して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B342A7A-E5B5-47A5-B586-92F5308AF473}"/>
              </a:ext>
            </a:extLst>
          </p:cNvPr>
          <p:cNvSpPr txBox="1"/>
          <p:nvPr/>
        </p:nvSpPr>
        <p:spPr>
          <a:xfrm>
            <a:off x="4698526" y="1279206"/>
            <a:ext cx="198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さらに簡略にして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90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5" grpId="0"/>
      <p:bldP spid="18" grpId="0"/>
      <p:bldP spid="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7B5591-545C-4CBB-A728-CCAE4946CF33}"/>
              </a:ext>
            </a:extLst>
          </p:cNvPr>
          <p:cNvSpPr txBox="1"/>
          <p:nvPr/>
        </p:nvSpPr>
        <p:spPr>
          <a:xfrm>
            <a:off x="0" y="0"/>
            <a:ext cx="3635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200" b="1" dirty="0">
                <a:solidFill>
                  <a:prstClr val="black">
                    <a:lumMod val="50000"/>
                    <a:lumOff val="50000"/>
                  </a:prstClr>
                </a:solidFill>
                <a:ea typeface="ＤＦ平成明朝体W7" panose="02010609000101010101" pitchFamily="1" charset="-128"/>
              </a:rPr>
              <a:t>中学校　　数と式分科会　レポート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409E53-FB77-465B-8B6E-E24C1BB28791}"/>
              </a:ext>
            </a:extLst>
          </p:cNvPr>
          <p:cNvSpPr txBox="1"/>
          <p:nvPr/>
        </p:nvSpPr>
        <p:spPr>
          <a:xfrm>
            <a:off x="179512" y="476672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・例えば、正負の乗除について 教科書のまとめを見よう。</a:t>
            </a:r>
            <a:endParaRPr kumimoji="1" lang="ja-JP" altLang="en-US" dirty="0"/>
          </a:p>
        </p:txBody>
      </p:sp>
      <p:pic>
        <p:nvPicPr>
          <p:cNvPr id="8" name="図 7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E93BE84F-12C2-4287-AF55-E92221F450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283728"/>
            <a:ext cx="3962400" cy="1373124"/>
          </a:xfrm>
          <a:prstGeom prst="rect">
            <a:avLst/>
          </a:prstGeom>
        </p:spPr>
      </p:pic>
      <p:pic>
        <p:nvPicPr>
          <p:cNvPr id="10" name="図 9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295E5957-BBAF-451E-A680-7371987EE5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72" y="3248024"/>
            <a:ext cx="3925824" cy="1578864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C2DE96-E15B-4102-B53F-71EDD919AAEE}"/>
              </a:ext>
            </a:extLst>
          </p:cNvPr>
          <p:cNvSpPr txBox="1"/>
          <p:nvPr/>
        </p:nvSpPr>
        <p:spPr>
          <a:xfrm>
            <a:off x="323528" y="1011317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２つの積の場合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581B2E-CAD1-4077-883B-91D0DFB5216B}"/>
              </a:ext>
            </a:extLst>
          </p:cNvPr>
          <p:cNvSpPr txBox="1"/>
          <p:nvPr/>
        </p:nvSpPr>
        <p:spPr>
          <a:xfrm>
            <a:off x="395536" y="29249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さらに 突っ込んで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411E26D-E356-459F-B77E-30C33C41B4ED}"/>
              </a:ext>
            </a:extLst>
          </p:cNvPr>
          <p:cNvSpPr txBox="1"/>
          <p:nvPr/>
        </p:nvSpPr>
        <p:spPr>
          <a:xfrm>
            <a:off x="4789984" y="4016483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乗除する数が多い場合、これが役に立ち、</a:t>
            </a:r>
            <a:endParaRPr kumimoji="1" lang="en-US" altLang="ja-JP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実用的である。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78A94D-A49C-4B51-BAB8-C1F4238E40D2}"/>
              </a:ext>
            </a:extLst>
          </p:cNvPr>
          <p:cNvSpPr txBox="1"/>
          <p:nvPr/>
        </p:nvSpPr>
        <p:spPr>
          <a:xfrm flipH="1">
            <a:off x="133994" y="4945058"/>
            <a:ext cx="9020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・正負の数の加減において （　）はずしの操作は　頻繁に出てきて　必須である。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  <a:p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　初心者である中学生が　簡単に理解実践出来るような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簡略な まとめ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が望まれます。</a:t>
            </a:r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C549BAC-657C-4EE5-8D61-D4F859027F3F}"/>
              </a:ext>
            </a:extLst>
          </p:cNvPr>
          <p:cNvSpPr txBox="1"/>
          <p:nvPr/>
        </p:nvSpPr>
        <p:spPr>
          <a:xfrm>
            <a:off x="4932040" y="2276872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東書 令和２年２月版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EAD6AC5-E75C-4053-9777-FBF5AC12A12E}"/>
              </a:ext>
            </a:extLst>
          </p:cNvPr>
          <p:cNvSpPr txBox="1"/>
          <p:nvPr/>
        </p:nvSpPr>
        <p:spPr>
          <a:xfrm>
            <a:off x="140767" y="5761552"/>
            <a:ext cx="89845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・教科書の 加減の計算説明で、　何故　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簡略に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 まとめ られていないのでしょうか？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  <a:p>
            <a:endParaRPr lang="en-US" altLang="ja-JP" b="1" dirty="0">
              <a:solidFill>
                <a:prstClr val="black">
                  <a:lumMod val="65000"/>
                  <a:lumOff val="35000"/>
                </a:prst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dirty="0"/>
              <a:t>　　　　　　　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139235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7B5591-545C-4CBB-A728-CCAE4946CF33}"/>
              </a:ext>
            </a:extLst>
          </p:cNvPr>
          <p:cNvSpPr txBox="1"/>
          <p:nvPr/>
        </p:nvSpPr>
        <p:spPr>
          <a:xfrm>
            <a:off x="0" y="0"/>
            <a:ext cx="3635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200" b="1" dirty="0">
                <a:solidFill>
                  <a:prstClr val="black">
                    <a:lumMod val="50000"/>
                    <a:lumOff val="50000"/>
                  </a:prstClr>
                </a:solidFill>
                <a:ea typeface="ＤＦ平成明朝体W7" panose="02010609000101010101" pitchFamily="1" charset="-128"/>
              </a:rPr>
              <a:t>中学校　　数と式分科会　レポート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409E53-FB77-465B-8B6E-E24C1BB28791}"/>
              </a:ext>
            </a:extLst>
          </p:cNvPr>
          <p:cNvSpPr txBox="1"/>
          <p:nvPr/>
        </p:nvSpPr>
        <p:spPr>
          <a:xfrm>
            <a:off x="184542" y="276999"/>
            <a:ext cx="892899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・例えば、５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－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（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－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２）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＋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（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－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８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）の計算で（　）を外す場合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  <a:p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　　　先生方、頭の中で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  <a:p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  <a:p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　　　－２を引くことは　符号を変えて足し算になる、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  <a:p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　　　－８を足すことは　符号を変えて引き算になるので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  <a:p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　　　　　５＋（＋２）－（＋８）　そして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  <a:p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　　　　＝５　＋　２　－　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8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　な～んてするでしょうか？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  <a:p>
            <a:endParaRPr lang="en-US" altLang="ja-JP" sz="2400" b="1" dirty="0">
              <a:solidFill>
                <a:prstClr val="black">
                  <a:lumMod val="65000"/>
                  <a:lumOff val="35000"/>
                </a:prst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　　　思い浮かべる用語は別にして　（　）の左と中とで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  <a:p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　　　　　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 ＋ ＋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⇨⇨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＋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　　　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＋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－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⇨⇨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－　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　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－ －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⇨⇨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＋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　　　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－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＋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⇨⇨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－　</a:t>
            </a:r>
            <a:endParaRPr lang="en-US" altLang="ja-JP" sz="2400" b="1" dirty="0">
              <a:solidFill>
                <a:prstClr val="black">
                  <a:lumMod val="65000"/>
                  <a:lumOff val="35000"/>
                </a:prst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　　　と　反射的にしているのではないでしょうか。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  <a:p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　　　こんな実用的なことを　何故　教科書には掲載されて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 P丸ゴシック体E" panose="020F0900000000000000" pitchFamily="50" charset="-128"/>
              <a:ea typeface="AR P丸ゴシック体E" panose="020F0900000000000000" pitchFamily="50" charset="-128"/>
              <a:cs typeface="+mn-cs"/>
            </a:endParaRPr>
          </a:p>
          <a:p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　　　いないのでしょうか？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4782CC-48AB-468A-B97A-4553534817AD}"/>
              </a:ext>
            </a:extLst>
          </p:cNvPr>
          <p:cNvSpPr txBox="1"/>
          <p:nvPr/>
        </p:nvSpPr>
        <p:spPr>
          <a:xfrm>
            <a:off x="2771800" y="6180891"/>
            <a:ext cx="632441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n-cs"/>
              </a:rPr>
              <a:t>ご静聴　ありがとう御座いました。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3135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8191</TotalTime>
  <Words>635</Words>
  <Application>Microsoft Office PowerPoint</Application>
  <PresentationFormat>画面に合わせる (4:3)</PresentationFormat>
  <Paragraphs>73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AR P丸ゴシック体E</vt:lpstr>
      <vt:lpstr>HG正楷書体-PRO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正負の数の加減を 　　　　　　日常感覚で</dc:title>
  <dc:creator>Tadahiko Fukuo</dc:creator>
  <cp:lastModifiedBy>福尾 忠彦</cp:lastModifiedBy>
  <cp:revision>842</cp:revision>
  <dcterms:created xsi:type="dcterms:W3CDTF">2013-05-06T05:41:35Z</dcterms:created>
  <dcterms:modified xsi:type="dcterms:W3CDTF">2022-04-16T02:56:49Z</dcterms:modified>
</cp:coreProperties>
</file>