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0202" y="551020"/>
            <a:ext cx="7766936" cy="1646302"/>
          </a:xfrm>
        </p:spPr>
        <p:txBody>
          <a:bodyPr/>
          <a:lstStyle/>
          <a:p>
            <a:r>
              <a:rPr kumimoji="1" lang="ja-JP" altLang="en-US" sz="11500" dirty="0" smtClean="0"/>
              <a:t>お買い物</a:t>
            </a:r>
            <a:endParaRPr kumimoji="1" lang="ja-JP" altLang="en-US" sz="115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6722" y="2592736"/>
            <a:ext cx="7766936" cy="1096899"/>
          </a:xfrm>
        </p:spPr>
        <p:txBody>
          <a:bodyPr>
            <a:normAutofit lnSpcReduction="10000"/>
          </a:bodyPr>
          <a:lstStyle/>
          <a:p>
            <a:endParaRPr kumimoji="1" lang="en-US" altLang="ja-JP" dirty="0" smtClean="0"/>
          </a:p>
          <a:p>
            <a:r>
              <a:rPr kumimoji="1" lang="en-US" altLang="ja-JP" sz="4000" dirty="0" smtClean="0">
                <a:solidFill>
                  <a:schemeClr val="accent2">
                    <a:lumMod val="50000"/>
                  </a:schemeClr>
                </a:solidFill>
              </a:rPr>
              <a:t>5000</a:t>
            </a:r>
            <a:r>
              <a:rPr kumimoji="1" lang="ja-JP" altLang="en-US" sz="4000" dirty="0" smtClean="0">
                <a:solidFill>
                  <a:schemeClr val="accent2">
                    <a:lumMod val="50000"/>
                  </a:schemeClr>
                </a:solidFill>
              </a:rPr>
              <a:t>円と</a:t>
            </a:r>
            <a:r>
              <a:rPr kumimoji="1" lang="en-US" altLang="ja-JP" sz="4000" dirty="0" smtClean="0">
                <a:solidFill>
                  <a:schemeClr val="accent2">
                    <a:lumMod val="50000"/>
                  </a:schemeClr>
                </a:solidFill>
              </a:rPr>
              <a:t>10000</a:t>
            </a:r>
            <a:r>
              <a:rPr kumimoji="1" lang="ja-JP" altLang="en-US" sz="4000" dirty="0" smtClean="0">
                <a:solidFill>
                  <a:schemeClr val="accent2">
                    <a:lumMod val="50000"/>
                  </a:schemeClr>
                </a:solidFill>
              </a:rPr>
              <a:t>円の買い物</a:t>
            </a:r>
            <a:endParaRPr kumimoji="1" lang="ja-JP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92195" y="4975654"/>
            <a:ext cx="6021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chemeClr val="accent2">
                    <a:lumMod val="50000"/>
                  </a:schemeClr>
                </a:solidFill>
              </a:rPr>
              <a:t>迷って　買いかえの話</a:t>
            </a:r>
            <a:endParaRPr kumimoji="1" lang="ja-JP" alt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5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64973" y="576649"/>
            <a:ext cx="8031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tx2"/>
                </a:solidFill>
              </a:rPr>
              <a:t>どっちに　しようかなぁ</a:t>
            </a:r>
            <a:r>
              <a:rPr kumimoji="1" lang="ja-JP" altLang="en-US" sz="3600" dirty="0" err="1" smtClean="0">
                <a:solidFill>
                  <a:schemeClr val="tx2"/>
                </a:solidFill>
              </a:rPr>
              <a:t>、、、</a:t>
            </a:r>
            <a:r>
              <a:rPr kumimoji="1" lang="ja-JP" altLang="en-US" sz="3600" dirty="0" smtClean="0">
                <a:solidFill>
                  <a:schemeClr val="tx2"/>
                </a:solidFill>
              </a:rPr>
              <a:t>？</a:t>
            </a:r>
            <a:endParaRPr kumimoji="1" lang="ja-JP" altLang="en-US" sz="3600" dirty="0">
              <a:solidFill>
                <a:schemeClr val="tx2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45" y="2627870"/>
            <a:ext cx="2269452" cy="303757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648" y="1540474"/>
            <a:ext cx="3832217" cy="488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21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1319" y="370703"/>
            <a:ext cx="65243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tx2"/>
                </a:solidFill>
                <a:ea typeface="ＤＦ平成明朝体W7" panose="02010609000101010101" pitchFamily="1" charset="-128"/>
              </a:rPr>
              <a:t>計算練習</a:t>
            </a:r>
            <a:endParaRPr kumimoji="1" lang="ja-JP" altLang="en-US" sz="4400" dirty="0">
              <a:solidFill>
                <a:schemeClr val="tx2"/>
              </a:solidFill>
              <a:ea typeface="ＤＦ平成明朝体W7" panose="02010609000101010101" pitchFamily="1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64" y="1647438"/>
            <a:ext cx="2356409" cy="115453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846" y="1652971"/>
            <a:ext cx="2359356" cy="115834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411" y="1563753"/>
            <a:ext cx="2594919" cy="1247558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784389" y="2001795"/>
            <a:ext cx="378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tx2"/>
                </a:solidFill>
              </a:rPr>
              <a:t>＋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19719" y="2001795"/>
            <a:ext cx="271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＝</a:t>
            </a:r>
            <a:endParaRPr kumimoji="1" lang="ja-JP" altLang="en-US" sz="28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364" y="4481441"/>
            <a:ext cx="2359356" cy="1158340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2815390" y="474391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ja-JP" altLang="en-US" sz="2800" dirty="0">
                <a:solidFill>
                  <a:srgbClr val="2C3C43"/>
                </a:solidFill>
              </a:rPr>
              <a:t>＋</a:t>
            </a:r>
            <a:endParaRPr kumimoji="1" lang="ja-JP" altLang="en-US" sz="2800" dirty="0">
              <a:solidFill>
                <a:srgbClr val="2C3C43"/>
              </a:solidFill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271" y="4302211"/>
            <a:ext cx="1444721" cy="1933703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5919719" y="4799001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ja-JP" altLang="en-US" sz="2800" dirty="0">
                <a:solidFill>
                  <a:prstClr val="black"/>
                </a:solidFill>
              </a:rPr>
              <a:t>＝</a:t>
            </a:r>
            <a:endParaRPr kumimoji="1" lang="ja-JP" altLang="en-US" sz="2800" dirty="0">
              <a:solidFill>
                <a:prstClr val="black"/>
              </a:solidFill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651911"/>
            <a:ext cx="2208333" cy="2817399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5721202" y="700216"/>
            <a:ext cx="1050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0070C0"/>
                </a:solidFill>
              </a:rPr>
              <a:t>？</a:t>
            </a:r>
            <a:endParaRPr kumimoji="1" lang="ja-JP" altLang="en-US" sz="6000" dirty="0">
              <a:solidFill>
                <a:srgbClr val="0070C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558156"/>
            <a:ext cx="360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tx2"/>
                </a:solidFill>
              </a:rPr>
              <a:t>次も同じで</a:t>
            </a:r>
            <a:endParaRPr kumimoji="1" lang="ja-JP" alt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0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416" y="827564"/>
            <a:ext cx="7488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tx2"/>
                </a:solidFill>
              </a:rPr>
              <a:t>ムダ使いは　よくないなぁ。</a:t>
            </a:r>
            <a:endParaRPr kumimoji="1" lang="ja-JP" altLang="en-US" sz="3600" dirty="0">
              <a:solidFill>
                <a:schemeClr val="tx2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416" y="1530376"/>
            <a:ext cx="8163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tx2"/>
                </a:solidFill>
              </a:rPr>
              <a:t>財布には</a:t>
            </a:r>
            <a:r>
              <a:rPr kumimoji="1" lang="en-US" altLang="ja-JP" sz="3600" dirty="0" smtClean="0">
                <a:solidFill>
                  <a:schemeClr val="tx2"/>
                </a:solidFill>
              </a:rPr>
              <a:t>6000</a:t>
            </a:r>
            <a:r>
              <a:rPr kumimoji="1" lang="ja-JP" altLang="en-US" sz="3600" dirty="0" smtClean="0">
                <a:solidFill>
                  <a:schemeClr val="tx2"/>
                </a:solidFill>
              </a:rPr>
              <a:t>円しかないし</a:t>
            </a:r>
            <a:r>
              <a:rPr kumimoji="1" lang="ja-JP" altLang="en-US" sz="3600" dirty="0" err="1" smtClean="0">
                <a:solidFill>
                  <a:schemeClr val="tx2"/>
                </a:solidFill>
              </a:rPr>
              <a:t>、、。</a:t>
            </a:r>
            <a:endParaRPr kumimoji="1" lang="ja-JP" altLang="en-US" sz="3600" dirty="0">
              <a:solidFill>
                <a:schemeClr val="tx2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4" y="2030084"/>
            <a:ext cx="2004799" cy="268334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132174" y="3906277"/>
            <a:ext cx="4085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にしよう。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0746" y="5265116"/>
            <a:ext cx="9473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お手伝いをして　もう</a:t>
            </a:r>
            <a:r>
              <a:rPr kumimoji="1" lang="en-US" altLang="ja-JP" sz="3600" dirty="0" smtClean="0"/>
              <a:t>5000</a:t>
            </a:r>
            <a:r>
              <a:rPr kumimoji="1" lang="ja-JP" altLang="en-US" sz="3600" dirty="0" smtClean="0"/>
              <a:t>円もらいました。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0746" y="5972432"/>
            <a:ext cx="8707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tx2"/>
                </a:solidFill>
              </a:rPr>
              <a:t>よし、明日　交換に行こう。</a:t>
            </a:r>
            <a:endParaRPr kumimoji="1" lang="ja-JP" altLang="en-US" sz="3600" dirty="0">
              <a:solidFill>
                <a:schemeClr val="tx2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8281" y="148281"/>
            <a:ext cx="7084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accent2">
                    <a:lumMod val="75000"/>
                  </a:schemeClr>
                </a:solidFill>
              </a:rPr>
              <a:t>改めて　買い物の続きです。</a:t>
            </a:r>
            <a:endParaRPr kumimoji="1" lang="ja-JP" alt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39697" y="4575614"/>
            <a:ext cx="3122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2"/>
                </a:solidFill>
              </a:rPr>
              <a:t>家へ帰ってから</a:t>
            </a:r>
            <a:endParaRPr kumimoji="1" lang="ja-JP" alt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45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49643" y="181344"/>
            <a:ext cx="4077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solidFill>
                  <a:schemeClr val="accent2">
                    <a:lumMod val="50000"/>
                  </a:schemeClr>
                </a:solidFill>
              </a:rPr>
              <a:t>次の日</a:t>
            </a:r>
            <a:r>
              <a:rPr kumimoji="1" lang="ja-JP" altLang="en-US" sz="4400" dirty="0" smtClean="0">
                <a:solidFill>
                  <a:schemeClr val="accent2">
                    <a:lumMod val="50000"/>
                  </a:schemeClr>
                </a:solidFill>
              </a:rPr>
              <a:t>　</a:t>
            </a:r>
            <a:endParaRPr kumimoji="1" lang="ja-JP" alt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8010" y="1103870"/>
            <a:ext cx="6936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>
                <a:solidFill>
                  <a:schemeClr val="tx2"/>
                </a:solidFill>
              </a:rPr>
              <a:t>太郎君と店の人とのやりとり。</a:t>
            </a:r>
            <a:endParaRPr kumimoji="1" lang="ja-JP" altLang="en-US" sz="3600" b="1" dirty="0">
              <a:solidFill>
                <a:schemeClr val="tx2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419070" y="950785"/>
            <a:ext cx="3056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皆さんは店の人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6562" y="2010032"/>
            <a:ext cx="9465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太郎「昨日買った物を交換してほしいんです。」</a:t>
            </a:r>
            <a:endParaRPr kumimoji="1" lang="ja-JP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6562" y="2702363"/>
            <a:ext cx="8748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店員「ああ、いいですよ。」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4800" y="3579454"/>
            <a:ext cx="9465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太郎「昨日　お金いくら渡しました。」</a:t>
            </a:r>
            <a:endParaRPr kumimoji="1" lang="ja-JP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4800" y="4456545"/>
            <a:ext cx="8748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店員「</a:t>
            </a:r>
            <a:r>
              <a:rPr kumimoji="1" lang="en-US" altLang="ja-JP" sz="3200" dirty="0" smtClean="0">
                <a:solidFill>
                  <a:srgbClr val="0070C0"/>
                </a:solidFill>
              </a:rPr>
              <a:t>5000</a:t>
            </a:r>
            <a:r>
              <a:rPr kumimoji="1" lang="ja-JP" altLang="en-US" sz="3200" dirty="0" smtClean="0">
                <a:solidFill>
                  <a:srgbClr val="0070C0"/>
                </a:solidFill>
              </a:rPr>
              <a:t>円もらいましたよ。」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4800" y="5251724"/>
            <a:ext cx="9465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太郎「今日　これも　　渡します。」</a:t>
            </a:r>
            <a:endParaRPr kumimoji="1" lang="ja-JP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241" y="5177787"/>
            <a:ext cx="773132" cy="103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18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517" y="263610"/>
            <a:ext cx="106515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太郎「昨日お金</a:t>
            </a:r>
            <a: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</a:rPr>
              <a:t>5000</a:t>
            </a:r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円と　今日</a:t>
            </a:r>
            <a: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</a:rPr>
              <a:t>5000</a:t>
            </a:r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円の物とで</a:t>
            </a:r>
            <a:endParaRPr kumimoji="1" lang="en-US" altLang="ja-JP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　　　　合計いくら渡しました？」</a:t>
            </a:r>
            <a:endParaRPr kumimoji="1" lang="ja-JP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6518" y="1548588"/>
            <a:ext cx="10116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70C0"/>
                </a:solidFill>
              </a:rPr>
              <a:t>店員　</a:t>
            </a:r>
            <a:r>
              <a:rPr kumimoji="1" lang="ja-JP" altLang="en-US" sz="3200" dirty="0" smtClean="0">
                <a:solidFill>
                  <a:srgbClr val="FFC000"/>
                </a:solidFill>
              </a:rPr>
              <a:t>頭の中で　　　　と　　　で　</a:t>
            </a:r>
            <a:r>
              <a:rPr kumimoji="1" lang="en-US" altLang="ja-JP" sz="3200" dirty="0" smtClean="0">
                <a:solidFill>
                  <a:srgbClr val="FFC000"/>
                </a:solidFill>
              </a:rPr>
              <a:t>10000</a:t>
            </a:r>
            <a:r>
              <a:rPr kumimoji="1" lang="ja-JP" altLang="en-US" sz="3200" dirty="0" smtClean="0">
                <a:solidFill>
                  <a:srgbClr val="FFC000"/>
                </a:solidFill>
              </a:rPr>
              <a:t>円だな。</a:t>
            </a:r>
            <a:endParaRPr kumimoji="1" lang="ja-JP" altLang="en-US" sz="3200" dirty="0">
              <a:solidFill>
                <a:srgbClr val="FFC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213" y="1537262"/>
            <a:ext cx="1189853" cy="58297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048" y="1314347"/>
            <a:ext cx="947725" cy="126849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56518" y="4304145"/>
            <a:ext cx="10116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B0F0"/>
                </a:solidFill>
              </a:rPr>
              <a:t>店員「　</a:t>
            </a:r>
            <a:r>
              <a:rPr kumimoji="1" lang="en-US" altLang="ja-JP" sz="3200" dirty="0" smtClean="0">
                <a:solidFill>
                  <a:srgbClr val="00B0F0"/>
                </a:solidFill>
              </a:rPr>
              <a:t>10000</a:t>
            </a:r>
            <a:r>
              <a:rPr kumimoji="1" lang="ja-JP" altLang="en-US" sz="3200" dirty="0" smtClean="0">
                <a:solidFill>
                  <a:srgbClr val="00B0F0"/>
                </a:solidFill>
              </a:rPr>
              <a:t>円です。　」</a:t>
            </a:r>
            <a:endParaRPr kumimoji="1" lang="ja-JP" altLang="en-US" sz="3200" dirty="0">
              <a:solidFill>
                <a:srgbClr val="00B0F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0918" y="2558058"/>
            <a:ext cx="8460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B0F0"/>
                </a:solidFill>
              </a:rPr>
              <a:t>「そうだな　合計で　</a:t>
            </a:r>
            <a:r>
              <a:rPr kumimoji="1" lang="en-US" altLang="ja-JP" sz="3200" dirty="0" smtClean="0">
                <a:solidFill>
                  <a:srgbClr val="00B0F0"/>
                </a:solidFill>
              </a:rPr>
              <a:t>10000</a:t>
            </a:r>
            <a:r>
              <a:rPr kumimoji="1" lang="ja-JP" altLang="en-US" sz="3200" dirty="0" smtClean="0">
                <a:solidFill>
                  <a:srgbClr val="00B0F0"/>
                </a:solidFill>
              </a:rPr>
              <a:t>円かな</a:t>
            </a:r>
            <a:r>
              <a:rPr kumimoji="1" lang="ja-JP" altLang="en-US" sz="3200" dirty="0" err="1" smtClean="0">
                <a:solidFill>
                  <a:srgbClr val="00B0F0"/>
                </a:solidFill>
              </a:rPr>
              <a:t>、、。</a:t>
            </a:r>
            <a:r>
              <a:rPr kumimoji="1" lang="ja-JP" altLang="en-US" sz="3200" dirty="0" smtClean="0">
                <a:solidFill>
                  <a:srgbClr val="00B0F0"/>
                </a:solidFill>
              </a:rPr>
              <a:t>」</a:t>
            </a:r>
            <a:endParaRPr kumimoji="1" lang="ja-JP" altLang="en-US" sz="3200" dirty="0">
              <a:solidFill>
                <a:srgbClr val="00B0F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6518" y="3375376"/>
            <a:ext cx="9465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太郎「このガンダムはいくらですか。」</a:t>
            </a:r>
            <a:endParaRPr kumimoji="1" lang="ja-JP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518" y="5232914"/>
            <a:ext cx="108327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太郎「昨日と今日の合計で　</a:t>
            </a:r>
            <a:r>
              <a:rPr kumimoji="1" lang="en-US" altLang="ja-JP" sz="3200" dirty="0" smtClean="0">
                <a:solidFill>
                  <a:schemeClr val="accent2">
                    <a:lumMod val="50000"/>
                  </a:schemeClr>
                </a:solidFill>
              </a:rPr>
              <a:t>10000</a:t>
            </a:r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円払っていますから、</a:t>
            </a:r>
            <a:endParaRPr kumimoji="1" lang="en-US" altLang="ja-JP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　　　このガンダム　　　をもらっていいですね</a:t>
            </a:r>
            <a:r>
              <a:rPr kumimoji="1" lang="ja-JP" alt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、、。</a:t>
            </a:r>
            <a:r>
              <a:rPr kumimoji="1" lang="ja-JP" altLang="en-US" sz="3200" dirty="0" smtClean="0">
                <a:solidFill>
                  <a:schemeClr val="accent2">
                    <a:lumMod val="50000"/>
                  </a:schemeClr>
                </a:solidFill>
              </a:rPr>
              <a:t>」</a:t>
            </a:r>
            <a:endParaRPr kumimoji="1" lang="ja-JP" alt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977" y="5708984"/>
            <a:ext cx="836179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8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94918" y="4992130"/>
            <a:ext cx="7463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solidFill>
                  <a:schemeClr val="accent2">
                    <a:lumMod val="75000"/>
                  </a:schemeClr>
                </a:solidFill>
              </a:rPr>
              <a:t>おしまい</a:t>
            </a:r>
            <a:r>
              <a:rPr kumimoji="1" lang="ja-JP" altLang="en-US" sz="7200" dirty="0" err="1" smtClean="0">
                <a:solidFill>
                  <a:schemeClr val="accent2">
                    <a:lumMod val="75000"/>
                  </a:schemeClr>
                </a:solidFill>
              </a:rPr>
              <a:t>、、。</a:t>
            </a:r>
            <a:endParaRPr kumimoji="1" lang="ja-JP" altLang="en-US" sz="7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7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137</Words>
  <Application>Microsoft Office PowerPoint</Application>
  <PresentationFormat>ワイド画面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ＤＦ平成明朝体W7</vt:lpstr>
      <vt:lpstr>メイリオ</vt:lpstr>
      <vt:lpstr>Arial</vt:lpstr>
      <vt:lpstr>Trebuchet MS</vt:lpstr>
      <vt:lpstr>Wingdings 3</vt:lpstr>
      <vt:lpstr>ファセット</vt:lpstr>
      <vt:lpstr>お買い物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お買い物</dc:title>
  <dc:creator>福尾忠彦</dc:creator>
  <cp:lastModifiedBy>福尾忠彦</cp:lastModifiedBy>
  <cp:revision>14</cp:revision>
  <dcterms:created xsi:type="dcterms:W3CDTF">2015-07-10T05:12:05Z</dcterms:created>
  <dcterms:modified xsi:type="dcterms:W3CDTF">2015-07-10T07:22:22Z</dcterms:modified>
</cp:coreProperties>
</file>